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"/>
  </p:notesMasterIdLst>
  <p:sldIdLst>
    <p:sldId id="256" r:id="rId2"/>
    <p:sldId id="259" r:id="rId3"/>
  </p:sldIdLst>
  <p:sldSz cx="9144000" cy="6858000" type="screen4x3"/>
  <p:notesSz cx="6797675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99CC00"/>
    <a:srgbClr val="CCFF33"/>
    <a:srgbClr val="009900"/>
    <a:srgbClr val="33CC3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698" autoAdjust="0"/>
  </p:normalViewPr>
  <p:slideViewPr>
    <p:cSldViewPr>
      <p:cViewPr varScale="1">
        <p:scale>
          <a:sx n="54" d="100"/>
          <a:sy n="54" d="100"/>
        </p:scale>
        <p:origin x="1574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48" y="-84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BE801-2E33-4BE6-B623-221A106A6457}" type="datetimeFigureOut">
              <a:rPr lang="fr-FR" smtClean="0"/>
              <a:pPr/>
              <a:t>29/11/2022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6661"/>
            <a:ext cx="5438140" cy="4468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74B796-2AF0-428C-9FDD-EC7565C0501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0717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4B796-2AF0-428C-9FDD-EC7565C05014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354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4B796-2AF0-428C-9FDD-EC7565C05014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354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Modifiez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29/11/2022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29/11/2022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29/11/2022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29/11/2022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29/11/2022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29/11/2022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29/11/2022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29/11/2022</a:t>
            </a:fld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29/11/2022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29/11/2022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69A6394-F618-4566-83B6-0D996104A931}" type="datetimeFigureOut">
              <a:rPr lang="fr-FR" smtClean="0"/>
              <a:pPr/>
              <a:t>29/11/2022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e libre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Modifiez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69A6394-F618-4566-83B6-0D996104A931}" type="datetimeFigureOut">
              <a:rPr lang="fr-FR" smtClean="0"/>
              <a:pPr/>
              <a:t>29/11/2022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40000"/>
                <a:satMod val="15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153" y="260648"/>
            <a:ext cx="686327" cy="89187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1637" cy="14570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35696" y="455767"/>
            <a:ext cx="677199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defRPr sz="1800"/>
            </a:pPr>
            <a:r>
              <a:rPr lang="fr-FR" sz="3600" b="1" u="sng" dirty="0">
                <a:latin typeface="Times New Roman" pitchFamily="18"/>
                <a:ea typeface="Arial" pitchFamily="2"/>
                <a:cs typeface="Times New Roman" pitchFamily="18"/>
              </a:rPr>
              <a:t>Accueil</a:t>
            </a: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 :</a:t>
            </a:r>
          </a:p>
          <a:p>
            <a:pPr lvl="0" hangingPunct="0">
              <a:defRPr sz="1800"/>
            </a:pP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Présentation du stage</a:t>
            </a:r>
          </a:p>
        </p:txBody>
      </p:sp>
      <p:sp>
        <p:nvSpPr>
          <p:cNvPr id="7" name="Rectangle 6"/>
          <p:cNvSpPr/>
          <p:nvPr/>
        </p:nvSpPr>
        <p:spPr>
          <a:xfrm>
            <a:off x="609941" y="2214156"/>
            <a:ext cx="7924118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hangingPunct="0">
              <a:defRPr sz="1800"/>
            </a:pPr>
            <a:r>
              <a:rPr lang="fr-FR" sz="3600" b="1" u="sng" dirty="0">
                <a:latin typeface="Times New Roman" pitchFamily="18"/>
                <a:ea typeface="Arial" pitchFamily="2"/>
                <a:cs typeface="Times New Roman" pitchFamily="2"/>
              </a:rPr>
              <a:t>Objectif général</a:t>
            </a:r>
            <a:r>
              <a:rPr lang="fr-FR" sz="3600" b="1" dirty="0">
                <a:latin typeface="Times New Roman" pitchFamily="18"/>
                <a:ea typeface="Arial" pitchFamily="2"/>
                <a:cs typeface="Times New Roman" pitchFamily="2"/>
              </a:rPr>
              <a:t> du stage intitulé </a:t>
            </a:r>
          </a:p>
          <a:p>
            <a:pPr lvl="0" algn="just" hangingPunct="0">
              <a:defRPr sz="1800"/>
            </a:pPr>
            <a:r>
              <a:rPr lang="fr-FR" sz="3600" b="1" dirty="0">
                <a:latin typeface="Times New Roman" pitchFamily="18"/>
                <a:ea typeface="Arial" pitchFamily="2"/>
                <a:cs typeface="Times New Roman" pitchFamily="2"/>
              </a:rPr>
              <a:t>« Formation spécialisée Santé, sécurité et conditions de travail (F3SCT) » </a:t>
            </a:r>
          </a:p>
          <a:p>
            <a:pPr lvl="0" algn="just" hangingPunct="0">
              <a:defRPr sz="1800"/>
            </a:pPr>
            <a:endParaRPr lang="fr-FR" sz="1400" b="1" dirty="0">
              <a:latin typeface="Times New Roman" pitchFamily="18"/>
              <a:ea typeface="Arial" pitchFamily="2"/>
              <a:cs typeface="Times New Roman" pitchFamily="2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200" dirty="0">
                <a:latin typeface="Times New Roman"/>
                <a:cs typeface="Times New Roman"/>
              </a:rPr>
              <a:t>À l’issue de cette formation les stagiaires seront outillés pour exercer un mandat en F3SCT, en replaçant la notion de santé au cœur du travail dont l’organisation incombe à l’employeur, en lien avec notre démarche CGT</a:t>
            </a:r>
          </a:p>
          <a:p>
            <a:pPr lvl="0" algn="just" hangingPunct="0">
              <a:defRPr sz="1800"/>
            </a:pPr>
            <a:endParaRPr lang="fr-FR" sz="3200" dirty="0">
              <a:latin typeface="Times New Roman" pitchFamily="18"/>
              <a:ea typeface="Arial" pitchFamily="2"/>
              <a:cs typeface="Times New Roman" pitchFamily="2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51520" y="1844824"/>
            <a:ext cx="1001637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 extrusionH="76200" contourW="38100">
            <a:bevelT/>
            <a:extrusionClr>
              <a:srgbClr val="FFFF00"/>
            </a:extrusionClr>
          </a:sp3d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A – F5</a:t>
            </a:r>
          </a:p>
        </p:txBody>
      </p:sp>
    </p:spTree>
    <p:extLst>
      <p:ext uri="{BB962C8B-B14F-4D97-AF65-F5344CB8AC3E}">
        <p14:creationId xmlns:p14="http://schemas.microsoft.com/office/powerpoint/2010/main" val="630097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40000"/>
                <a:satMod val="15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1637" cy="14570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90192" y="256071"/>
            <a:ext cx="685827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defRPr sz="1800"/>
            </a:pPr>
            <a:r>
              <a:rPr lang="fr-FR" sz="3600" b="1" u="sng" dirty="0">
                <a:latin typeface="Times New Roman" pitchFamily="18"/>
                <a:ea typeface="Arial" pitchFamily="2"/>
                <a:cs typeface="Times New Roman" pitchFamily="18"/>
              </a:rPr>
              <a:t>Accueil</a:t>
            </a: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 : </a:t>
            </a:r>
          </a:p>
          <a:p>
            <a:pPr lvl="0" hangingPunct="0">
              <a:defRPr sz="1800"/>
            </a:pP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Présentation du stage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7956376" y="75982"/>
            <a:ext cx="1001637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 extrusionH="76200" contourW="38100">
            <a:bevelT/>
            <a:extrusionClr>
              <a:srgbClr val="FFFF00"/>
            </a:extrusionClr>
          </a:sp3d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A </a:t>
            </a:r>
            <a:r>
              <a:rPr lang="fr-FR">
                <a:solidFill>
                  <a:srgbClr val="000000"/>
                </a:solidFill>
              </a:rPr>
              <a:t>– F5</a:t>
            </a:r>
            <a:endParaRPr lang="fr-FR" dirty="0">
              <a:solidFill>
                <a:srgbClr val="000000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137" y="5733256"/>
            <a:ext cx="686327" cy="89187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251520" y="1898258"/>
            <a:ext cx="1857388" cy="114663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600" b="1" i="0" u="none" strike="noStrike" cap="none" spc="0" dirty="0">
                <a:ln>
                  <a:noFill/>
                </a:ln>
                <a:solidFill>
                  <a:prstClr val="white"/>
                </a:solidFill>
                <a:latin typeface="Times New Roman"/>
                <a:cs typeface="Times New Roman"/>
              </a:rPr>
              <a:t>Thème 1 : </a:t>
            </a:r>
            <a:r>
              <a:rPr lang="fr-FR" sz="1600" b="1" dirty="0">
                <a:solidFill>
                  <a:prstClr val="white"/>
                </a:solidFill>
                <a:latin typeface="Times New Roman"/>
                <a:cs typeface="Times New Roman"/>
              </a:rPr>
              <a:t>Approche CGT de la santé au travail</a:t>
            </a:r>
            <a:endParaRPr lang="fr-FR" sz="1600" b="1" i="0" u="none" strike="noStrike" cap="none" spc="0" dirty="0">
              <a:ln>
                <a:noFill/>
              </a:ln>
              <a:solidFill>
                <a:prstClr val="white"/>
              </a:solidFill>
              <a:latin typeface="Times New Roman"/>
              <a:cs typeface="Times New Roman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458264" y="1920095"/>
            <a:ext cx="1783930" cy="1124797"/>
          </a:xfrm>
          <a:prstGeom prst="rect">
            <a:avLst/>
          </a:prstGeom>
          <a:gradFill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600" b="1" i="0" u="none" strike="noStrike" cap="none" spc="0" dirty="0">
                <a:ln>
                  <a:noFill/>
                </a:ln>
                <a:solidFill>
                  <a:prstClr val="white"/>
                </a:solidFill>
                <a:latin typeface="Times New Roman"/>
                <a:cs typeface="Times New Roman"/>
              </a:rPr>
              <a:t>Thème 2 : Missions et outils de la F3SCT</a:t>
            </a:r>
          </a:p>
        </p:txBody>
      </p:sp>
      <p:sp>
        <p:nvSpPr>
          <p:cNvPr id="11" name="Rectangle 9"/>
          <p:cNvSpPr/>
          <p:nvPr/>
        </p:nvSpPr>
        <p:spPr bwMode="auto">
          <a:xfrm>
            <a:off x="4486542" y="1920094"/>
            <a:ext cx="1900077" cy="1341188"/>
          </a:xfrm>
          <a:prstGeom prst="rect">
            <a:avLst/>
          </a:prstGeom>
          <a:gradFill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lvl="0" algn="ctr">
              <a:defRPr/>
            </a:pPr>
            <a:r>
              <a:rPr lang="fr-FR" sz="1600" b="1" i="0" u="none" strike="noStrike" cap="none" spc="0" dirty="0">
                <a:ln>
                  <a:noFill/>
                </a:ln>
                <a:solidFill>
                  <a:prstClr val="white"/>
                </a:solidFill>
                <a:latin typeface="Times New Roman"/>
                <a:cs typeface="Times New Roman"/>
              </a:rPr>
              <a:t>Thème 3 : </a:t>
            </a:r>
            <a:r>
              <a:rPr lang="fr-FR" sz="1600" b="1" dirty="0">
                <a:solidFill>
                  <a:prstClr val="white"/>
                </a:solidFill>
                <a:latin typeface="Times New Roman"/>
                <a:cs typeface="Times New Roman"/>
              </a:rPr>
              <a:t>Fondamentaux en prévention des risques professionnels</a:t>
            </a:r>
            <a:endParaRPr lang="fr-FR" sz="1600" b="1" i="0" u="none" strike="noStrike" cap="none" spc="0" dirty="0">
              <a:ln>
                <a:noFill/>
              </a:ln>
              <a:solidFill>
                <a:prstClr val="white"/>
              </a:solidFill>
              <a:latin typeface="Times New Roman"/>
              <a:cs typeface="Times New Roman"/>
            </a:endParaRPr>
          </a:p>
        </p:txBody>
      </p:sp>
      <p:sp>
        <p:nvSpPr>
          <p:cNvPr id="12" name="Rectangle 10"/>
          <p:cNvSpPr/>
          <p:nvPr/>
        </p:nvSpPr>
        <p:spPr bwMode="auto">
          <a:xfrm>
            <a:off x="7000732" y="4671579"/>
            <a:ext cx="1616110" cy="891877"/>
          </a:xfrm>
          <a:prstGeom prst="rect">
            <a:avLst/>
          </a:prstGeom>
          <a:gradFill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lvl="0" algn="ctr">
              <a:defRPr/>
            </a:pPr>
            <a:r>
              <a:rPr lang="fr-FR" sz="1600" b="1" i="0" u="none" strike="noStrike" cap="none" spc="0" dirty="0">
                <a:ln>
                  <a:noFill/>
                </a:ln>
                <a:solidFill>
                  <a:prstClr val="white"/>
                </a:solidFill>
                <a:latin typeface="Times New Roman"/>
                <a:cs typeface="Times New Roman"/>
              </a:rPr>
              <a:t>Evaluation-bilan du stage</a:t>
            </a:r>
          </a:p>
        </p:txBody>
      </p:sp>
      <p:sp>
        <p:nvSpPr>
          <p:cNvPr id="14" name="Virage 14"/>
          <p:cNvSpPr/>
          <p:nvPr/>
        </p:nvSpPr>
        <p:spPr bwMode="auto">
          <a:xfrm flipV="1">
            <a:off x="292333" y="3261283"/>
            <a:ext cx="142876" cy="285752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gradFill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6" name="Virage 28"/>
          <p:cNvSpPr/>
          <p:nvPr/>
        </p:nvSpPr>
        <p:spPr bwMode="auto">
          <a:xfrm flipV="1">
            <a:off x="4500562" y="3444177"/>
            <a:ext cx="142876" cy="285752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gradFill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7" name="Rectangle 29"/>
          <p:cNvSpPr/>
          <p:nvPr/>
        </p:nvSpPr>
        <p:spPr bwMode="auto">
          <a:xfrm>
            <a:off x="4710451" y="3416689"/>
            <a:ext cx="1643063" cy="720080"/>
          </a:xfrm>
          <a:prstGeom prst="rect">
            <a:avLst/>
          </a:prstGeom>
          <a:gradFill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</a:defRPr>
            </a:lvl9pPr>
          </a:lstStyle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400" b="1" dirty="0">
                <a:solidFill>
                  <a:srgbClr val="000000"/>
                </a:solidFill>
                <a:latin typeface="Times New Roman"/>
                <a:cs typeface="Times New Roman"/>
              </a:rPr>
              <a:t>Préventions et réparation</a:t>
            </a:r>
            <a:endParaRPr lang="fr-FR" sz="1400" b="1" i="0" u="none" strike="noStrike" cap="none" spc="0" dirty="0">
              <a:ln>
                <a:noFill/>
              </a:ln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8" name="Virage 32"/>
          <p:cNvSpPr/>
          <p:nvPr/>
        </p:nvSpPr>
        <p:spPr bwMode="auto">
          <a:xfrm flipV="1">
            <a:off x="4500562" y="4351345"/>
            <a:ext cx="142876" cy="285752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gradFill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9" name="Rectangle 33"/>
          <p:cNvSpPr/>
          <p:nvPr/>
        </p:nvSpPr>
        <p:spPr bwMode="auto">
          <a:xfrm>
            <a:off x="448663" y="3178374"/>
            <a:ext cx="1616109" cy="817357"/>
          </a:xfrm>
          <a:prstGeom prst="rect">
            <a:avLst/>
          </a:prstGeom>
          <a:gradFill>
            <a:gsLst>
              <a:gs pos="0">
                <a:srgbClr val="C0504D">
                  <a:tint val="50000"/>
                  <a:satMod val="300000"/>
                </a:srgbClr>
              </a:gs>
              <a:gs pos="35000">
                <a:srgbClr val="C0504D">
                  <a:tint val="37000"/>
                  <a:satMod val="300000"/>
                </a:srgbClr>
              </a:gs>
              <a:gs pos="100000">
                <a:srgbClr val="C0504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400" b="1" i="0" u="none" strike="noStrike" cap="none" spc="0" dirty="0">
                <a:ln>
                  <a:noFill/>
                </a:ln>
                <a:solidFill>
                  <a:prstClr val="black"/>
                </a:solidFill>
                <a:latin typeface="Times New Roman"/>
                <a:cs typeface="Times New Roman"/>
              </a:rPr>
              <a:t>La santé au travail, travail prescrit et travail réel</a:t>
            </a:r>
          </a:p>
        </p:txBody>
      </p:sp>
      <p:sp>
        <p:nvSpPr>
          <p:cNvPr id="20" name="Virage 34"/>
          <p:cNvSpPr/>
          <p:nvPr/>
        </p:nvSpPr>
        <p:spPr bwMode="auto">
          <a:xfrm flipV="1">
            <a:off x="292333" y="4153435"/>
            <a:ext cx="142876" cy="285752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gradFill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1" name="Rectangle 42"/>
          <p:cNvSpPr/>
          <p:nvPr/>
        </p:nvSpPr>
        <p:spPr bwMode="auto">
          <a:xfrm>
            <a:off x="2612745" y="3151887"/>
            <a:ext cx="1614997" cy="707651"/>
          </a:xfrm>
          <a:prstGeom prst="rect">
            <a:avLst/>
          </a:prstGeom>
          <a:gradFill>
            <a:gsLst>
              <a:gs pos="0">
                <a:srgbClr val="8064A2">
                  <a:tint val="50000"/>
                  <a:satMod val="300000"/>
                </a:srgbClr>
              </a:gs>
              <a:gs pos="35000">
                <a:srgbClr val="8064A2">
                  <a:tint val="37000"/>
                  <a:satMod val="300000"/>
                </a:srgbClr>
              </a:gs>
              <a:gs pos="100000">
                <a:srgbClr val="8064A2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fr-FR" sz="1400" b="1" i="0" u="none" strike="noStrike" cap="none" spc="0" dirty="0">
                <a:ln>
                  <a:noFill/>
                </a:ln>
                <a:solidFill>
                  <a:prstClr val="black"/>
                </a:solidFill>
                <a:latin typeface="Times New Roman"/>
                <a:cs typeface="Times New Roman"/>
              </a:rPr>
              <a:t>Les missions et prérogatives</a:t>
            </a:r>
          </a:p>
        </p:txBody>
      </p:sp>
      <p:sp>
        <p:nvSpPr>
          <p:cNvPr id="22" name="Virage 43"/>
          <p:cNvSpPr/>
          <p:nvPr/>
        </p:nvSpPr>
        <p:spPr bwMode="auto">
          <a:xfrm flipV="1">
            <a:off x="2445534" y="3261283"/>
            <a:ext cx="131957" cy="285752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gradFill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44"/>
          <p:cNvSpPr/>
          <p:nvPr/>
        </p:nvSpPr>
        <p:spPr bwMode="auto">
          <a:xfrm>
            <a:off x="2612745" y="4004174"/>
            <a:ext cx="1604898" cy="707650"/>
          </a:xfrm>
          <a:prstGeom prst="rect">
            <a:avLst/>
          </a:prstGeom>
          <a:gradFill>
            <a:gsLst>
              <a:gs pos="0">
                <a:srgbClr val="8064A2">
                  <a:tint val="50000"/>
                  <a:satMod val="300000"/>
                </a:srgbClr>
              </a:gs>
              <a:gs pos="35000">
                <a:srgbClr val="8064A2">
                  <a:tint val="37000"/>
                  <a:satMod val="300000"/>
                </a:srgbClr>
              </a:gs>
              <a:gs pos="100000">
                <a:srgbClr val="8064A2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lvl="0" algn="ctr">
              <a:defRPr/>
            </a:pPr>
            <a:r>
              <a:rPr lang="fr-FR" sz="1400" b="1" i="0" u="none" strike="noStrike" cap="none" spc="0" dirty="0">
                <a:ln>
                  <a:noFill/>
                </a:ln>
                <a:solidFill>
                  <a:prstClr val="black"/>
                </a:solidFill>
                <a:latin typeface="Times New Roman"/>
                <a:cs typeface="Times New Roman"/>
              </a:rPr>
              <a:t>Les outils </a:t>
            </a:r>
          </a:p>
        </p:txBody>
      </p:sp>
      <p:sp>
        <p:nvSpPr>
          <p:cNvPr id="24" name="Virage 45"/>
          <p:cNvSpPr/>
          <p:nvPr/>
        </p:nvSpPr>
        <p:spPr bwMode="auto">
          <a:xfrm flipV="1">
            <a:off x="2433706" y="4136769"/>
            <a:ext cx="131957" cy="285752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gradFill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1" name="Rectangle 29">
            <a:extLst>
              <a:ext uri="{FF2B5EF4-FFF2-40B4-BE49-F238E27FC236}">
                <a16:creationId xmlns:a16="http://schemas.microsoft.com/office/drawing/2014/main" id="{7E0032C3-7309-4A88-B8B1-F6C693415DDC}"/>
              </a:ext>
            </a:extLst>
          </p:cNvPr>
          <p:cNvSpPr/>
          <p:nvPr/>
        </p:nvSpPr>
        <p:spPr bwMode="auto">
          <a:xfrm>
            <a:off x="4677600" y="4279645"/>
            <a:ext cx="1643063" cy="720080"/>
          </a:xfrm>
          <a:prstGeom prst="rect">
            <a:avLst/>
          </a:prstGeom>
          <a:gradFill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</a:defRPr>
            </a:lvl9pPr>
          </a:lstStyle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400" b="1" i="0" u="none" strike="noStrike" cap="none" spc="0" dirty="0">
                <a:ln>
                  <a:noFill/>
                </a:ln>
                <a:solidFill>
                  <a:srgbClr val="000000"/>
                </a:solidFill>
                <a:latin typeface="Times New Roman"/>
                <a:cs typeface="Times New Roman"/>
              </a:rPr>
              <a:t>L’arb</a:t>
            </a:r>
            <a:r>
              <a:rPr lang="fr-FR" sz="1400" b="1" dirty="0">
                <a:solidFill>
                  <a:srgbClr val="000000"/>
                </a:solidFill>
                <a:latin typeface="Times New Roman"/>
                <a:cs typeface="Times New Roman"/>
              </a:rPr>
              <a:t>re des causes</a:t>
            </a:r>
            <a:endParaRPr lang="fr-FR" sz="1400" b="1" i="0" u="none" strike="noStrike" cap="none" spc="0" dirty="0">
              <a:ln>
                <a:noFill/>
              </a:ln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A4067D2-0723-455B-ADDB-38A44715BCFB}"/>
              </a:ext>
            </a:extLst>
          </p:cNvPr>
          <p:cNvSpPr/>
          <p:nvPr/>
        </p:nvSpPr>
        <p:spPr bwMode="auto">
          <a:xfrm>
            <a:off x="6673263" y="1909176"/>
            <a:ext cx="1977937" cy="1341188"/>
          </a:xfrm>
          <a:prstGeom prst="rect">
            <a:avLst/>
          </a:prstGeom>
          <a:solidFill>
            <a:srgbClr val="0099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600" b="1" i="0" u="none" strike="noStrike" cap="none" spc="0" dirty="0">
                <a:ln>
                  <a:noFill/>
                </a:ln>
                <a:solidFill>
                  <a:prstClr val="white"/>
                </a:solidFill>
                <a:latin typeface="Times New Roman"/>
                <a:cs typeface="Times New Roman"/>
              </a:rPr>
              <a:t>Thème 4 : Le rôle des mandaté-e-s CGT dans et autour de la F3SCT</a:t>
            </a:r>
          </a:p>
        </p:txBody>
      </p:sp>
      <p:sp>
        <p:nvSpPr>
          <p:cNvPr id="38" name="Rectangle 42">
            <a:extLst>
              <a:ext uri="{FF2B5EF4-FFF2-40B4-BE49-F238E27FC236}">
                <a16:creationId xmlns:a16="http://schemas.microsoft.com/office/drawing/2014/main" id="{A426FB49-13DF-4CB7-9517-EC680811907C}"/>
              </a:ext>
            </a:extLst>
          </p:cNvPr>
          <p:cNvSpPr/>
          <p:nvPr/>
        </p:nvSpPr>
        <p:spPr bwMode="auto">
          <a:xfrm>
            <a:off x="7002047" y="3344151"/>
            <a:ext cx="1614997" cy="1078370"/>
          </a:xfrm>
          <a:prstGeom prst="rect">
            <a:avLst/>
          </a:prstGeom>
          <a:solidFill>
            <a:srgbClr val="CCCC00"/>
          </a:soli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fr-FR" sz="1400" b="1" i="0" u="none" strike="noStrike" cap="none" spc="0" dirty="0">
                <a:ln>
                  <a:noFill/>
                </a:ln>
                <a:solidFill>
                  <a:prstClr val="black"/>
                </a:solidFill>
                <a:latin typeface="Times New Roman"/>
                <a:cs typeface="Times New Roman"/>
              </a:rPr>
              <a:t>La démarche CGT, replacer la santé au cœur de l’organisation du travail</a:t>
            </a:r>
          </a:p>
        </p:txBody>
      </p:sp>
      <p:sp>
        <p:nvSpPr>
          <p:cNvPr id="39" name="Virage 43">
            <a:extLst>
              <a:ext uri="{FF2B5EF4-FFF2-40B4-BE49-F238E27FC236}">
                <a16:creationId xmlns:a16="http://schemas.microsoft.com/office/drawing/2014/main" id="{73C7D0E2-7C20-4BDB-ADAC-A25B68D80DD4}"/>
              </a:ext>
            </a:extLst>
          </p:cNvPr>
          <p:cNvSpPr/>
          <p:nvPr/>
        </p:nvSpPr>
        <p:spPr bwMode="auto">
          <a:xfrm flipV="1">
            <a:off x="6770521" y="3505712"/>
            <a:ext cx="131957" cy="285752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gradFill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Rectangle 33">
            <a:extLst>
              <a:ext uri="{FF2B5EF4-FFF2-40B4-BE49-F238E27FC236}">
                <a16:creationId xmlns:a16="http://schemas.microsoft.com/office/drawing/2014/main" id="{6359FDCB-E083-07FA-04AF-46A726A98245}"/>
              </a:ext>
            </a:extLst>
          </p:cNvPr>
          <p:cNvSpPr/>
          <p:nvPr/>
        </p:nvSpPr>
        <p:spPr bwMode="auto">
          <a:xfrm>
            <a:off x="453444" y="4136769"/>
            <a:ext cx="1616109" cy="817357"/>
          </a:xfrm>
          <a:prstGeom prst="rect">
            <a:avLst/>
          </a:prstGeom>
          <a:gradFill>
            <a:gsLst>
              <a:gs pos="0">
                <a:srgbClr val="C0504D">
                  <a:tint val="50000"/>
                  <a:satMod val="300000"/>
                </a:srgbClr>
              </a:gs>
              <a:gs pos="35000">
                <a:srgbClr val="C0504D">
                  <a:tint val="37000"/>
                  <a:satMod val="300000"/>
                </a:srgbClr>
              </a:gs>
              <a:gs pos="100000">
                <a:srgbClr val="C0504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lvl="0" algn="ctr">
              <a:defRPr/>
            </a:pPr>
            <a:r>
              <a:rPr lang="fr-FR" sz="1400" b="1" i="0" u="none" strike="noStrike" cap="none" spc="0" dirty="0">
                <a:ln>
                  <a:noFill/>
                </a:ln>
                <a:solidFill>
                  <a:prstClr val="black"/>
                </a:solidFill>
                <a:latin typeface="Times New Roman"/>
                <a:cs typeface="Times New Roman"/>
              </a:rPr>
              <a:t>Responsabilités de l’employeur</a:t>
            </a:r>
          </a:p>
        </p:txBody>
      </p:sp>
      <p:sp>
        <p:nvSpPr>
          <p:cNvPr id="4" name="Virage 45">
            <a:extLst>
              <a:ext uri="{FF2B5EF4-FFF2-40B4-BE49-F238E27FC236}">
                <a16:creationId xmlns:a16="http://schemas.microsoft.com/office/drawing/2014/main" id="{D8CB4B9D-CE11-E8D9-EA16-F13332412261}"/>
              </a:ext>
            </a:extLst>
          </p:cNvPr>
          <p:cNvSpPr/>
          <p:nvPr/>
        </p:nvSpPr>
        <p:spPr bwMode="auto">
          <a:xfrm flipV="1">
            <a:off x="2445533" y="4999725"/>
            <a:ext cx="131957" cy="285752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gradFill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3" name="Rectangle 44">
            <a:extLst>
              <a:ext uri="{FF2B5EF4-FFF2-40B4-BE49-F238E27FC236}">
                <a16:creationId xmlns:a16="http://schemas.microsoft.com/office/drawing/2014/main" id="{5EDAAC91-38E4-FEE6-A280-8659B9A6C24E}"/>
              </a:ext>
            </a:extLst>
          </p:cNvPr>
          <p:cNvSpPr/>
          <p:nvPr/>
        </p:nvSpPr>
        <p:spPr bwMode="auto">
          <a:xfrm>
            <a:off x="2606311" y="4892827"/>
            <a:ext cx="1604898" cy="707650"/>
          </a:xfrm>
          <a:prstGeom prst="rect">
            <a:avLst/>
          </a:prstGeom>
          <a:gradFill>
            <a:gsLst>
              <a:gs pos="0">
                <a:srgbClr val="8064A2">
                  <a:tint val="50000"/>
                  <a:satMod val="300000"/>
                </a:srgbClr>
              </a:gs>
              <a:gs pos="35000">
                <a:srgbClr val="8064A2">
                  <a:tint val="37000"/>
                  <a:satMod val="300000"/>
                </a:srgbClr>
              </a:gs>
              <a:gs pos="100000">
                <a:srgbClr val="8064A2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lvl="0" algn="ctr">
              <a:defRPr/>
            </a:pPr>
            <a:r>
              <a:rPr lang="fr-FR" sz="1400" b="1" i="0" u="none" strike="noStrike" cap="none" spc="0" dirty="0">
                <a:ln>
                  <a:noFill/>
                </a:ln>
                <a:solidFill>
                  <a:prstClr val="black"/>
                </a:solidFill>
                <a:latin typeface="Times New Roman"/>
                <a:cs typeface="Times New Roman"/>
              </a:rPr>
              <a:t>Les règles de fonctionnement </a:t>
            </a:r>
          </a:p>
        </p:txBody>
      </p:sp>
    </p:spTree>
    <p:extLst>
      <p:ext uri="{BB962C8B-B14F-4D97-AF65-F5344CB8AC3E}">
        <p14:creationId xmlns:p14="http://schemas.microsoft.com/office/powerpoint/2010/main" val="352177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Technique">
  <a:themeElements>
    <a:clrScheme name="Personnalisé 3">
      <a:dk1>
        <a:srgbClr val="FF6566"/>
      </a:dk1>
      <a:lt1>
        <a:sysClr val="window" lastClr="FFFFFF"/>
      </a:lt1>
      <a:dk2>
        <a:srgbClr val="FFA2A3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que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qu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275</TotalTime>
  <Words>162</Words>
  <Application>Microsoft Office PowerPoint</Application>
  <PresentationFormat>Affichage à l'écran (4:3)</PresentationFormat>
  <Paragraphs>25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Franklin Gothic Book</vt:lpstr>
      <vt:lpstr>Times New Roman</vt:lpstr>
      <vt:lpstr>Wingdings 2</vt:lpstr>
      <vt:lpstr>Technique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Formateur4a</dc:creator>
  <cp:lastModifiedBy>RODRIGUES, Julien</cp:lastModifiedBy>
  <cp:revision>40</cp:revision>
  <cp:lastPrinted>2022-06-23T14:31:50Z</cp:lastPrinted>
  <dcterms:created xsi:type="dcterms:W3CDTF">2022-01-18T16:03:51Z</dcterms:created>
  <dcterms:modified xsi:type="dcterms:W3CDTF">2022-11-29T14:12:17Z</dcterms:modified>
</cp:coreProperties>
</file>