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5"/>
  </p:notesMasterIdLst>
  <p:sldIdLst>
    <p:sldId id="256" r:id="rId2"/>
    <p:sldId id="259" r:id="rId3"/>
    <p:sldId id="260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698" autoAdjust="0"/>
  </p:normalViewPr>
  <p:slideViewPr>
    <p:cSldViewPr>
      <p:cViewPr varScale="1">
        <p:scale>
          <a:sx n="54" d="100"/>
          <a:sy n="54" d="100"/>
        </p:scale>
        <p:origin x="1574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84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2F06EA-6B7C-4055-8BC8-C5341F9C9414}" type="doc">
      <dgm:prSet loTypeId="urn:microsoft.com/office/officeart/2005/8/layout/chevron2" loCatId="process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fr-FR"/>
        </a:p>
      </dgm:t>
    </dgm:pt>
    <dgm:pt modelId="{F0A7EECD-074F-436C-9F35-ACCC9977F133}">
      <dgm:prSet custT="1"/>
      <dgm:spPr/>
      <dgm:t>
        <a:bodyPr/>
        <a:lstStyle/>
        <a:p>
          <a:pPr rtl="0"/>
          <a:r>
            <a:rPr lang="fr-FR" sz="3600" dirty="0">
              <a:solidFill>
                <a:srgbClr val="000000"/>
              </a:solidFill>
            </a:rPr>
            <a:t>1</a:t>
          </a:r>
        </a:p>
      </dgm:t>
    </dgm:pt>
    <dgm:pt modelId="{CFFB4E26-B5D4-4205-BDFA-4695FCA2B2AA}" type="parTrans" cxnId="{1A62AA1C-B752-4996-9002-3BFC47AC415F}">
      <dgm:prSet/>
      <dgm:spPr/>
      <dgm:t>
        <a:bodyPr/>
        <a:lstStyle/>
        <a:p>
          <a:endParaRPr lang="fr-FR"/>
        </a:p>
      </dgm:t>
    </dgm:pt>
    <dgm:pt modelId="{6F324CE4-EE82-4ACB-A7C0-66162785F5F7}" type="sibTrans" cxnId="{1A62AA1C-B752-4996-9002-3BFC47AC415F}">
      <dgm:prSet/>
      <dgm:spPr/>
      <dgm:t>
        <a:bodyPr/>
        <a:lstStyle/>
        <a:p>
          <a:endParaRPr lang="fr-FR"/>
        </a:p>
      </dgm:t>
    </dgm:pt>
    <dgm:pt modelId="{866647D5-F0C8-435A-8B49-FE0AF40763C2}">
      <dgm:prSet custT="1"/>
      <dgm:spPr/>
      <dgm:t>
        <a:bodyPr/>
        <a:lstStyle/>
        <a:p>
          <a:pPr rtl="0"/>
          <a:r>
            <a:rPr lang="fr-FR" sz="3600" b="0" dirty="0">
              <a:solidFill>
                <a:srgbClr val="000000"/>
              </a:solidFill>
            </a:rPr>
            <a:t>2</a:t>
          </a:r>
        </a:p>
      </dgm:t>
    </dgm:pt>
    <dgm:pt modelId="{4F817972-FD76-4E29-99DC-44E361E04D0D}" type="parTrans" cxnId="{510C4066-0AAB-49CC-8209-80C66C98F8D8}">
      <dgm:prSet/>
      <dgm:spPr/>
      <dgm:t>
        <a:bodyPr/>
        <a:lstStyle/>
        <a:p>
          <a:endParaRPr lang="fr-FR"/>
        </a:p>
      </dgm:t>
    </dgm:pt>
    <dgm:pt modelId="{B23FDC80-8344-49E9-95B8-7A7C6B7A1F2C}" type="sibTrans" cxnId="{510C4066-0AAB-49CC-8209-80C66C98F8D8}">
      <dgm:prSet/>
      <dgm:spPr/>
      <dgm:t>
        <a:bodyPr/>
        <a:lstStyle/>
        <a:p>
          <a:endParaRPr lang="fr-FR"/>
        </a:p>
      </dgm:t>
    </dgm:pt>
    <dgm:pt modelId="{C0109236-24BE-4B08-A31C-D2A35BDD6779}">
      <dgm:prSet custT="1"/>
      <dgm:spPr/>
      <dgm:t>
        <a:bodyPr/>
        <a:lstStyle/>
        <a:p>
          <a:pPr rtl="0"/>
          <a:r>
            <a:rPr lang="fr-FR" sz="3200" dirty="0">
              <a:solidFill>
                <a:srgbClr val="000000"/>
              </a:solidFill>
            </a:rPr>
            <a:t>Préventions et réparation</a:t>
          </a:r>
        </a:p>
      </dgm:t>
    </dgm:pt>
    <dgm:pt modelId="{9857E44D-FD5F-440B-9D60-1360D683C300}" type="parTrans" cxnId="{9F271ECB-1C79-4C58-BBBF-8B221429DFCE}">
      <dgm:prSet/>
      <dgm:spPr/>
      <dgm:t>
        <a:bodyPr/>
        <a:lstStyle/>
        <a:p>
          <a:endParaRPr lang="fr-FR"/>
        </a:p>
      </dgm:t>
    </dgm:pt>
    <dgm:pt modelId="{6E6A420C-EF85-438E-938F-7AA8EDF60563}" type="sibTrans" cxnId="{9F271ECB-1C79-4C58-BBBF-8B221429DFCE}">
      <dgm:prSet/>
      <dgm:spPr/>
      <dgm:t>
        <a:bodyPr/>
        <a:lstStyle/>
        <a:p>
          <a:endParaRPr lang="fr-FR"/>
        </a:p>
      </dgm:t>
    </dgm:pt>
    <dgm:pt modelId="{B3926206-B702-4108-8B4A-E8346CDCF641}">
      <dgm:prSet custT="1"/>
      <dgm:spPr/>
      <dgm:t>
        <a:bodyPr/>
        <a:lstStyle/>
        <a:p>
          <a:pPr rtl="0"/>
          <a:r>
            <a:rPr lang="fr-FR" sz="3200" dirty="0">
              <a:solidFill>
                <a:srgbClr val="000000"/>
              </a:solidFill>
            </a:rPr>
            <a:t>L’arbre des causes</a:t>
          </a:r>
        </a:p>
      </dgm:t>
    </dgm:pt>
    <dgm:pt modelId="{8B6B8456-C738-4486-BA72-5B5D3EFB360F}" type="parTrans" cxnId="{B9587FB3-BAA3-4739-8594-530E35278AFF}">
      <dgm:prSet/>
      <dgm:spPr/>
      <dgm:t>
        <a:bodyPr/>
        <a:lstStyle/>
        <a:p>
          <a:endParaRPr lang="fr-FR"/>
        </a:p>
      </dgm:t>
    </dgm:pt>
    <dgm:pt modelId="{1BC4E997-1AAF-47C8-9299-8D238859FF46}" type="sibTrans" cxnId="{B9587FB3-BAA3-4739-8594-530E35278AFF}">
      <dgm:prSet/>
      <dgm:spPr/>
      <dgm:t>
        <a:bodyPr/>
        <a:lstStyle/>
        <a:p>
          <a:endParaRPr lang="fr-FR"/>
        </a:p>
      </dgm:t>
    </dgm:pt>
    <dgm:pt modelId="{88899F49-4A35-4974-AAB6-9575B19ABE83}" type="pres">
      <dgm:prSet presAssocID="{162F06EA-6B7C-4055-8BC8-C5341F9C9414}" presName="linearFlow" presStyleCnt="0">
        <dgm:presLayoutVars>
          <dgm:dir/>
          <dgm:animLvl val="lvl"/>
          <dgm:resizeHandles val="exact"/>
        </dgm:presLayoutVars>
      </dgm:prSet>
      <dgm:spPr/>
    </dgm:pt>
    <dgm:pt modelId="{06842647-8E2F-4970-A7CD-FCAA8CF443B6}" type="pres">
      <dgm:prSet presAssocID="{F0A7EECD-074F-436C-9F35-ACCC9977F133}" presName="composite" presStyleCnt="0"/>
      <dgm:spPr/>
    </dgm:pt>
    <dgm:pt modelId="{CBC2CC15-7C45-4838-A070-1812D2EFA1BC}" type="pres">
      <dgm:prSet presAssocID="{F0A7EECD-074F-436C-9F35-ACCC9977F133}" presName="parentText" presStyleLbl="alignNode1" presStyleIdx="0" presStyleCnt="2" custLinFactNeighborX="0" custLinFactNeighborY="-645">
        <dgm:presLayoutVars>
          <dgm:chMax val="1"/>
          <dgm:bulletEnabled val="1"/>
        </dgm:presLayoutVars>
      </dgm:prSet>
      <dgm:spPr/>
    </dgm:pt>
    <dgm:pt modelId="{7B827005-C602-49C1-A7C6-662CB34C349B}" type="pres">
      <dgm:prSet presAssocID="{F0A7EECD-074F-436C-9F35-ACCC9977F133}" presName="descendantText" presStyleLbl="alignAcc1" presStyleIdx="0" presStyleCnt="2">
        <dgm:presLayoutVars>
          <dgm:bulletEnabled val="1"/>
        </dgm:presLayoutVars>
      </dgm:prSet>
      <dgm:spPr/>
    </dgm:pt>
    <dgm:pt modelId="{88B9FFB4-4109-4A8E-81DD-B61173DE0F2C}" type="pres">
      <dgm:prSet presAssocID="{6F324CE4-EE82-4ACB-A7C0-66162785F5F7}" presName="sp" presStyleCnt="0"/>
      <dgm:spPr/>
    </dgm:pt>
    <dgm:pt modelId="{8EC0BEB8-BEEB-4739-B184-8057D60AFDA9}" type="pres">
      <dgm:prSet presAssocID="{866647D5-F0C8-435A-8B49-FE0AF40763C2}" presName="composite" presStyleCnt="0"/>
      <dgm:spPr/>
    </dgm:pt>
    <dgm:pt modelId="{CAEFAB11-BCDF-4DA6-99FF-518AFE805A69}" type="pres">
      <dgm:prSet presAssocID="{866647D5-F0C8-435A-8B49-FE0AF40763C2}" presName="parentText" presStyleLbl="alignNode1" presStyleIdx="1" presStyleCnt="2">
        <dgm:presLayoutVars>
          <dgm:chMax val="1"/>
          <dgm:bulletEnabled val="1"/>
        </dgm:presLayoutVars>
      </dgm:prSet>
      <dgm:spPr/>
    </dgm:pt>
    <dgm:pt modelId="{D1329FEE-631F-44D4-9AD6-EFD1505107C3}" type="pres">
      <dgm:prSet presAssocID="{866647D5-F0C8-435A-8B49-FE0AF40763C2}" presName="descendantText" presStyleLbl="alignAcc1" presStyleIdx="1" presStyleCnt="2" custLinFactNeighborX="1450" custLinFactNeighborY="-1259">
        <dgm:presLayoutVars>
          <dgm:bulletEnabled val="1"/>
        </dgm:presLayoutVars>
      </dgm:prSet>
      <dgm:spPr/>
    </dgm:pt>
  </dgm:ptLst>
  <dgm:cxnLst>
    <dgm:cxn modelId="{E1CD6001-4BA0-43A2-A748-30C62B315DC6}" type="presOf" srcId="{C0109236-24BE-4B08-A31C-D2A35BDD6779}" destId="{7B827005-C602-49C1-A7C6-662CB34C349B}" srcOrd="0" destOrd="0" presId="urn:microsoft.com/office/officeart/2005/8/layout/chevron2"/>
    <dgm:cxn modelId="{2A987712-7CF4-4F0C-935E-4D09171D1A06}" type="presOf" srcId="{B3926206-B702-4108-8B4A-E8346CDCF641}" destId="{D1329FEE-631F-44D4-9AD6-EFD1505107C3}" srcOrd="0" destOrd="0" presId="urn:microsoft.com/office/officeart/2005/8/layout/chevron2"/>
    <dgm:cxn modelId="{1A62AA1C-B752-4996-9002-3BFC47AC415F}" srcId="{162F06EA-6B7C-4055-8BC8-C5341F9C9414}" destId="{F0A7EECD-074F-436C-9F35-ACCC9977F133}" srcOrd="0" destOrd="0" parTransId="{CFFB4E26-B5D4-4205-BDFA-4695FCA2B2AA}" sibTransId="{6F324CE4-EE82-4ACB-A7C0-66162785F5F7}"/>
    <dgm:cxn modelId="{581EA023-098C-4836-8CE0-3588C7E55C91}" type="presOf" srcId="{162F06EA-6B7C-4055-8BC8-C5341F9C9414}" destId="{88899F49-4A35-4974-AAB6-9575B19ABE83}" srcOrd="0" destOrd="0" presId="urn:microsoft.com/office/officeart/2005/8/layout/chevron2"/>
    <dgm:cxn modelId="{39AFBB27-8447-44D2-91CC-A31F74E4193F}" type="presOf" srcId="{F0A7EECD-074F-436C-9F35-ACCC9977F133}" destId="{CBC2CC15-7C45-4838-A070-1812D2EFA1BC}" srcOrd="0" destOrd="0" presId="urn:microsoft.com/office/officeart/2005/8/layout/chevron2"/>
    <dgm:cxn modelId="{510C4066-0AAB-49CC-8209-80C66C98F8D8}" srcId="{162F06EA-6B7C-4055-8BC8-C5341F9C9414}" destId="{866647D5-F0C8-435A-8B49-FE0AF40763C2}" srcOrd="1" destOrd="0" parTransId="{4F817972-FD76-4E29-99DC-44E361E04D0D}" sibTransId="{B23FDC80-8344-49E9-95B8-7A7C6B7A1F2C}"/>
    <dgm:cxn modelId="{6F65768A-D428-4A1B-AB6F-4B7686564039}" type="presOf" srcId="{866647D5-F0C8-435A-8B49-FE0AF40763C2}" destId="{CAEFAB11-BCDF-4DA6-99FF-518AFE805A69}" srcOrd="0" destOrd="0" presId="urn:microsoft.com/office/officeart/2005/8/layout/chevron2"/>
    <dgm:cxn modelId="{B9587FB3-BAA3-4739-8594-530E35278AFF}" srcId="{866647D5-F0C8-435A-8B49-FE0AF40763C2}" destId="{B3926206-B702-4108-8B4A-E8346CDCF641}" srcOrd="0" destOrd="0" parTransId="{8B6B8456-C738-4486-BA72-5B5D3EFB360F}" sibTransId="{1BC4E997-1AAF-47C8-9299-8D238859FF46}"/>
    <dgm:cxn modelId="{9F271ECB-1C79-4C58-BBBF-8B221429DFCE}" srcId="{F0A7EECD-074F-436C-9F35-ACCC9977F133}" destId="{C0109236-24BE-4B08-A31C-D2A35BDD6779}" srcOrd="0" destOrd="0" parTransId="{9857E44D-FD5F-440B-9D60-1360D683C300}" sibTransId="{6E6A420C-EF85-438E-938F-7AA8EDF60563}"/>
    <dgm:cxn modelId="{0629F64C-B56B-452C-B5FF-88CE65606D75}" type="presParOf" srcId="{88899F49-4A35-4974-AAB6-9575B19ABE83}" destId="{06842647-8E2F-4970-A7CD-FCAA8CF443B6}" srcOrd="0" destOrd="0" presId="urn:microsoft.com/office/officeart/2005/8/layout/chevron2"/>
    <dgm:cxn modelId="{13CEBDD9-2103-4D5E-8F59-23EE523DBA4F}" type="presParOf" srcId="{06842647-8E2F-4970-A7CD-FCAA8CF443B6}" destId="{CBC2CC15-7C45-4838-A070-1812D2EFA1BC}" srcOrd="0" destOrd="0" presId="urn:microsoft.com/office/officeart/2005/8/layout/chevron2"/>
    <dgm:cxn modelId="{9C2B4C91-B828-4BFD-9C1E-7C9C17212EE1}" type="presParOf" srcId="{06842647-8E2F-4970-A7CD-FCAA8CF443B6}" destId="{7B827005-C602-49C1-A7C6-662CB34C349B}" srcOrd="1" destOrd="0" presId="urn:microsoft.com/office/officeart/2005/8/layout/chevron2"/>
    <dgm:cxn modelId="{80A9AB4C-03C3-4B80-ADEB-952AD26EFC0D}" type="presParOf" srcId="{88899F49-4A35-4974-AAB6-9575B19ABE83}" destId="{88B9FFB4-4109-4A8E-81DD-B61173DE0F2C}" srcOrd="1" destOrd="0" presId="urn:microsoft.com/office/officeart/2005/8/layout/chevron2"/>
    <dgm:cxn modelId="{5446BDF5-56A9-4699-9DAD-A0BF680B1D0F}" type="presParOf" srcId="{88899F49-4A35-4974-AAB6-9575B19ABE83}" destId="{8EC0BEB8-BEEB-4739-B184-8057D60AFDA9}" srcOrd="2" destOrd="0" presId="urn:microsoft.com/office/officeart/2005/8/layout/chevron2"/>
    <dgm:cxn modelId="{AB6944BD-CF17-4568-932B-F27DE28D1767}" type="presParOf" srcId="{8EC0BEB8-BEEB-4739-B184-8057D60AFDA9}" destId="{CAEFAB11-BCDF-4DA6-99FF-518AFE805A69}" srcOrd="0" destOrd="0" presId="urn:microsoft.com/office/officeart/2005/8/layout/chevron2"/>
    <dgm:cxn modelId="{F3961A5C-7154-4A0A-8061-BF6846849AB5}" type="presParOf" srcId="{8EC0BEB8-BEEB-4739-B184-8057D60AFDA9}" destId="{D1329FEE-631F-44D4-9AD6-EFD1505107C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C2CC15-7C45-4838-A070-1812D2EFA1BC}">
      <dsp:nvSpPr>
        <dsp:cNvPr id="0" name=""/>
        <dsp:cNvSpPr/>
      </dsp:nvSpPr>
      <dsp:spPr>
        <a:xfrm rot="5400000">
          <a:off x="-292249" y="292249"/>
          <a:ext cx="1948328" cy="1363829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kern="1200" dirty="0">
              <a:solidFill>
                <a:srgbClr val="000000"/>
              </a:solidFill>
            </a:rPr>
            <a:t>1</a:t>
          </a:r>
        </a:p>
      </dsp:txBody>
      <dsp:txXfrm rot="-5400000">
        <a:off x="1" y="681915"/>
        <a:ext cx="1363829" cy="584499"/>
      </dsp:txXfrm>
    </dsp:sp>
    <dsp:sp modelId="{7B827005-C602-49C1-A7C6-662CB34C349B}">
      <dsp:nvSpPr>
        <dsp:cNvPr id="0" name=""/>
        <dsp:cNvSpPr/>
      </dsp:nvSpPr>
      <dsp:spPr>
        <a:xfrm rot="5400000">
          <a:off x="3362891" y="-1995862"/>
          <a:ext cx="1266413" cy="5264536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3200" kern="1200" dirty="0">
              <a:solidFill>
                <a:srgbClr val="000000"/>
              </a:solidFill>
            </a:rPr>
            <a:t>Préventions et réparation</a:t>
          </a:r>
        </a:p>
      </dsp:txBody>
      <dsp:txXfrm rot="-5400000">
        <a:off x="1363830" y="65020"/>
        <a:ext cx="5202715" cy="1142771"/>
      </dsp:txXfrm>
    </dsp:sp>
    <dsp:sp modelId="{CAEFAB11-BCDF-4DA6-99FF-518AFE805A69}">
      <dsp:nvSpPr>
        <dsp:cNvPr id="0" name=""/>
        <dsp:cNvSpPr/>
      </dsp:nvSpPr>
      <dsp:spPr>
        <a:xfrm rot="5400000">
          <a:off x="-292249" y="1955011"/>
          <a:ext cx="1948328" cy="1363829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0" kern="1200" dirty="0">
              <a:solidFill>
                <a:srgbClr val="000000"/>
              </a:solidFill>
            </a:rPr>
            <a:t>2</a:t>
          </a:r>
        </a:p>
      </dsp:txBody>
      <dsp:txXfrm rot="-5400000">
        <a:off x="1" y="2344677"/>
        <a:ext cx="1363829" cy="584499"/>
      </dsp:txXfrm>
    </dsp:sp>
    <dsp:sp modelId="{D1329FEE-631F-44D4-9AD6-EFD1505107C3}">
      <dsp:nvSpPr>
        <dsp:cNvPr id="0" name=""/>
        <dsp:cNvSpPr/>
      </dsp:nvSpPr>
      <dsp:spPr>
        <a:xfrm rot="5400000">
          <a:off x="3362891" y="-352243"/>
          <a:ext cx="1266413" cy="5264536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3200" kern="1200" dirty="0">
              <a:solidFill>
                <a:srgbClr val="000000"/>
              </a:solidFill>
            </a:rPr>
            <a:t>L’arbre des causes</a:t>
          </a:r>
        </a:p>
      </dsp:txBody>
      <dsp:txXfrm rot="-5400000">
        <a:off x="1363830" y="1708639"/>
        <a:ext cx="5202715" cy="11427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3BE801-2E33-4BE6-B623-221A106A6457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74B796-2AF0-428C-9FDD-EC7565C0501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0717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74B796-2AF0-428C-9FDD-EC7565C05014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03549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74B796-2AF0-428C-9FDD-EC7565C05014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03549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74B796-2AF0-428C-9FDD-EC7565C05014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0354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/>
              <a:t>Modifiez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orme libre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F69A6394-F618-4566-83B6-0D996104A931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rme libre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Modifiez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69A6394-F618-4566-83B6-0D996104A931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2.jpeg"/><Relationship Id="rId9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shade val="40000"/>
                <a:satMod val="150000"/>
              </a:schemeClr>
            </a:gs>
            <a:gs pos="30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1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1137" y="5733256"/>
            <a:ext cx="686327" cy="89187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1001637" cy="145700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475656" y="232867"/>
            <a:ext cx="677199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hangingPunct="0">
              <a:defRPr sz="1800"/>
            </a:pPr>
            <a:r>
              <a:rPr lang="fr-FR" sz="3600" b="1" u="sng" dirty="0">
                <a:latin typeface="Times New Roman" pitchFamily="18"/>
                <a:ea typeface="Arial" pitchFamily="2"/>
                <a:cs typeface="Times New Roman" pitchFamily="18"/>
              </a:rPr>
              <a:t>Thème 3</a:t>
            </a:r>
            <a:r>
              <a:rPr lang="fr-FR" sz="3600" b="1" dirty="0">
                <a:latin typeface="Times New Roman" pitchFamily="18"/>
                <a:ea typeface="Arial" pitchFamily="2"/>
                <a:cs typeface="Times New Roman" pitchFamily="18"/>
              </a:rPr>
              <a:t> :</a:t>
            </a:r>
          </a:p>
          <a:p>
            <a:pPr lvl="0" hangingPunct="0">
              <a:defRPr sz="1800"/>
            </a:pPr>
            <a:r>
              <a:rPr lang="fr-FR" sz="4000" b="1" dirty="0">
                <a:latin typeface="Times New Roman" pitchFamily="18"/>
                <a:ea typeface="Arial" pitchFamily="2"/>
                <a:cs typeface="Times New Roman" pitchFamily="18"/>
              </a:rPr>
              <a:t>Fondamentaux en prévention des risques professionnels</a:t>
            </a:r>
          </a:p>
        </p:txBody>
      </p:sp>
      <p:sp>
        <p:nvSpPr>
          <p:cNvPr id="7" name="Rectangle 6"/>
          <p:cNvSpPr/>
          <p:nvPr/>
        </p:nvSpPr>
        <p:spPr>
          <a:xfrm>
            <a:off x="624022" y="2852936"/>
            <a:ext cx="8066515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hangingPunct="0">
              <a:defRPr sz="1800"/>
            </a:pPr>
            <a:r>
              <a:rPr lang="fr-FR" sz="3600" b="1" u="sng" dirty="0">
                <a:latin typeface="Times New Roman" pitchFamily="18"/>
                <a:ea typeface="Arial" pitchFamily="2"/>
                <a:cs typeface="Times New Roman" pitchFamily="2"/>
              </a:rPr>
              <a:t>Objectif</a:t>
            </a:r>
            <a:r>
              <a:rPr lang="fr-FR" sz="3600" b="1" dirty="0">
                <a:latin typeface="Times New Roman" pitchFamily="18"/>
                <a:ea typeface="Arial" pitchFamily="2"/>
                <a:cs typeface="Times New Roman" pitchFamily="2"/>
              </a:rPr>
              <a:t> : </a:t>
            </a:r>
          </a:p>
          <a:p>
            <a:pPr algn="just" hangingPunct="0">
              <a:defRPr sz="1800"/>
            </a:pPr>
            <a:r>
              <a:rPr lang="fr-FR" sz="3200" dirty="0"/>
              <a:t>À l’issue de ce thème, les stagiaires seront en capacité de citer les trois stades de la prévention et </a:t>
            </a:r>
            <a:r>
              <a:rPr lang="fr-FR" sz="3200"/>
              <a:t>de réaliser </a:t>
            </a:r>
            <a:r>
              <a:rPr lang="fr-FR" sz="3200" dirty="0"/>
              <a:t>une branche d’un arbre des causes.</a:t>
            </a:r>
            <a:endParaRPr lang="fr-FR" sz="4800" dirty="0">
              <a:latin typeface="Times New Roman" pitchFamily="18"/>
              <a:ea typeface="Arial" pitchFamily="2"/>
              <a:cs typeface="Times New Roman" pitchFamily="2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51520" y="1844824"/>
            <a:ext cx="1001637" cy="369332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 extrusionH="76200" contourW="38100">
            <a:bevelT/>
            <a:extrusionClr>
              <a:srgbClr val="FFFF00"/>
            </a:extrusionClr>
          </a:sp3d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00000"/>
                </a:solidFill>
              </a:rPr>
              <a:t>T3 – F1</a:t>
            </a:r>
          </a:p>
        </p:txBody>
      </p:sp>
    </p:spTree>
    <p:extLst>
      <p:ext uri="{BB962C8B-B14F-4D97-AF65-F5344CB8AC3E}">
        <p14:creationId xmlns:p14="http://schemas.microsoft.com/office/powerpoint/2010/main" val="630097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shade val="40000"/>
                <a:satMod val="150000"/>
              </a:schemeClr>
            </a:gs>
            <a:gs pos="30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1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1137" y="5733256"/>
            <a:ext cx="686327" cy="89187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1001637" cy="145700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890192" y="256071"/>
            <a:ext cx="6858272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hangingPunct="0">
              <a:defRPr sz="1800"/>
            </a:pPr>
            <a:r>
              <a:rPr lang="fr-FR" sz="3600" b="1" u="sng" dirty="0">
                <a:latin typeface="Times New Roman" pitchFamily="18"/>
                <a:ea typeface="Arial" pitchFamily="2"/>
                <a:cs typeface="Times New Roman" pitchFamily="18"/>
              </a:rPr>
              <a:t>Thème 3</a:t>
            </a:r>
            <a:r>
              <a:rPr lang="fr-FR" sz="3600" b="1" dirty="0">
                <a:latin typeface="Times New Roman" pitchFamily="18"/>
                <a:ea typeface="Arial" pitchFamily="2"/>
                <a:cs typeface="Times New Roman" pitchFamily="18"/>
              </a:rPr>
              <a:t> :</a:t>
            </a:r>
          </a:p>
          <a:p>
            <a:pPr lvl="0" hangingPunct="0">
              <a:defRPr sz="1800"/>
            </a:pPr>
            <a:r>
              <a:rPr lang="fr-FR" sz="4000" b="1" dirty="0">
                <a:latin typeface="Times New Roman" pitchFamily="18"/>
                <a:ea typeface="Arial" pitchFamily="2"/>
                <a:cs typeface="Times New Roman" pitchFamily="18"/>
              </a:rPr>
              <a:t>Fondamentaux en prévention des risques professionnels</a:t>
            </a:r>
          </a:p>
          <a:p>
            <a:pPr lvl="0" hangingPunct="0">
              <a:defRPr sz="1800"/>
            </a:pPr>
            <a:endParaRPr lang="fr-FR" sz="1400" b="1" dirty="0">
              <a:latin typeface="Times New Roman" pitchFamily="18"/>
              <a:ea typeface="Arial" pitchFamily="2"/>
              <a:cs typeface="Times New Roman" pitchFamily="18"/>
            </a:endParaRPr>
          </a:p>
          <a:p>
            <a:pPr lvl="0" hangingPunct="0">
              <a:defRPr sz="1800"/>
            </a:pPr>
            <a:r>
              <a:rPr lang="fr-FR" sz="4000" b="1" dirty="0">
                <a:latin typeface="Times New Roman" pitchFamily="18"/>
                <a:ea typeface="Arial" pitchFamily="2"/>
                <a:cs typeface="Times New Roman" pitchFamily="18"/>
              </a:rPr>
              <a:t>2 moments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251520" y="1844824"/>
            <a:ext cx="1001637" cy="369332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 extrusionH="76200" contourW="38100">
            <a:bevelT/>
            <a:extrusionClr>
              <a:srgbClr val="FFFF00"/>
            </a:extrusionClr>
          </a:sp3d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00000"/>
                </a:solidFill>
              </a:rPr>
              <a:t>T3 – F1</a:t>
            </a:r>
          </a:p>
        </p:txBody>
      </p:sp>
      <p:graphicFrame>
        <p:nvGraphicFramePr>
          <p:cNvPr id="9" name="Diagramme 8"/>
          <p:cNvGraphicFramePr/>
          <p:nvPr>
            <p:extLst>
              <p:ext uri="{D42A27DB-BD31-4B8C-83A1-F6EECF244321}">
                <p14:modId xmlns:p14="http://schemas.microsoft.com/office/powerpoint/2010/main" val="3917063546"/>
              </p:ext>
            </p:extLst>
          </p:nvPr>
        </p:nvGraphicFramePr>
        <p:xfrm>
          <a:off x="971600" y="3078320"/>
          <a:ext cx="6628366" cy="36142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521771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Graphic spid="9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shade val="40000"/>
                <a:satMod val="150000"/>
              </a:schemeClr>
            </a:gs>
            <a:gs pos="30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1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1137" y="5733256"/>
            <a:ext cx="686327" cy="89187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1001637" cy="145700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403648" y="232867"/>
            <a:ext cx="748883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hangingPunct="0">
              <a:defRPr sz="1800"/>
            </a:pPr>
            <a:r>
              <a:rPr lang="fr-FR" sz="4000" b="1" u="sng" dirty="0">
                <a:latin typeface="Times New Roman" pitchFamily="18"/>
                <a:ea typeface="Arial" pitchFamily="2"/>
                <a:cs typeface="Times New Roman" pitchFamily="18"/>
              </a:rPr>
              <a:t>Thème 3</a:t>
            </a:r>
            <a:r>
              <a:rPr lang="fr-FR" sz="4000" b="1" dirty="0">
                <a:latin typeface="Times New Roman" pitchFamily="18"/>
                <a:ea typeface="Arial" pitchFamily="2"/>
                <a:cs typeface="Times New Roman" pitchFamily="18"/>
              </a:rPr>
              <a:t> :</a:t>
            </a:r>
          </a:p>
          <a:p>
            <a:pPr hangingPunct="0">
              <a:defRPr sz="1800"/>
            </a:pPr>
            <a:r>
              <a:rPr lang="fr-FR" sz="4400" b="1" dirty="0">
                <a:latin typeface="Times New Roman" pitchFamily="18"/>
                <a:ea typeface="Arial" pitchFamily="2"/>
                <a:cs typeface="Times New Roman" pitchFamily="18"/>
              </a:rPr>
              <a:t>Fondamentaux en prévention des risques professionnels</a:t>
            </a:r>
            <a:endParaRPr lang="fr-FR" sz="4000" b="1" dirty="0">
              <a:latin typeface="Times New Roman" pitchFamily="18"/>
              <a:ea typeface="Arial" pitchFamily="2"/>
              <a:cs typeface="Times New Roman" pitchFamily="18"/>
            </a:endParaRPr>
          </a:p>
          <a:p>
            <a:pPr hangingPunct="0">
              <a:defRPr sz="1800"/>
            </a:pPr>
            <a:r>
              <a:rPr lang="fr-FR" sz="3600" b="1" dirty="0">
                <a:latin typeface="Times New Roman" pitchFamily="18"/>
                <a:ea typeface="Arial" pitchFamily="2"/>
                <a:cs typeface="Times New Roman" pitchFamily="18"/>
              </a:rPr>
              <a:t>Moment 1 : </a:t>
            </a:r>
          </a:p>
          <a:p>
            <a:pPr lvl="0" hangingPunct="0">
              <a:defRPr sz="1800"/>
            </a:pPr>
            <a:r>
              <a:rPr lang="fr-FR" sz="3600" b="1" dirty="0">
                <a:latin typeface="Times New Roman" pitchFamily="18"/>
                <a:ea typeface="Arial" pitchFamily="2"/>
                <a:cs typeface="Times New Roman" pitchFamily="18"/>
              </a:rPr>
              <a:t>Préventions et réparation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803346" y="3704308"/>
            <a:ext cx="792411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hangingPunct="0">
              <a:defRPr sz="1800"/>
            </a:pPr>
            <a:r>
              <a:rPr lang="fr-FR" sz="3600" b="1" u="sng" dirty="0">
                <a:latin typeface="Times New Roman" pitchFamily="18"/>
                <a:ea typeface="Arial" pitchFamily="2"/>
                <a:cs typeface="Times New Roman" pitchFamily="2"/>
              </a:rPr>
              <a:t>Objectif</a:t>
            </a:r>
            <a:r>
              <a:rPr lang="fr-FR" sz="3600" b="1" dirty="0">
                <a:latin typeface="Times New Roman" pitchFamily="18"/>
                <a:ea typeface="Arial" pitchFamily="2"/>
                <a:cs typeface="Times New Roman" pitchFamily="2"/>
              </a:rPr>
              <a:t> : </a:t>
            </a:r>
          </a:p>
          <a:p>
            <a:pPr lvl="0" algn="just" hangingPunct="0">
              <a:defRPr sz="1800"/>
            </a:pPr>
            <a:r>
              <a:rPr lang="fr-FR" sz="3200" dirty="0">
                <a:latin typeface="Times New Roman" pitchFamily="18"/>
                <a:ea typeface="Arial" pitchFamily="2"/>
                <a:cs typeface="Times New Roman" pitchFamily="2"/>
              </a:rPr>
              <a:t>À l’issue du moment, les stagiaires seront en capacité de citer les trois stades de la prévention.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251520" y="1844824"/>
            <a:ext cx="1001637" cy="369332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 extrusionH="76200" contourW="38100">
            <a:bevelT/>
            <a:extrusionClr>
              <a:srgbClr val="FFFF00"/>
            </a:extrusionClr>
          </a:sp3d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00000"/>
                </a:solidFill>
              </a:rPr>
              <a:t>T3 – F1</a:t>
            </a:r>
          </a:p>
        </p:txBody>
      </p:sp>
    </p:spTree>
    <p:extLst>
      <p:ext uri="{BB962C8B-B14F-4D97-AF65-F5344CB8AC3E}">
        <p14:creationId xmlns:p14="http://schemas.microsoft.com/office/powerpoint/2010/main" val="1111246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Technique">
  <a:themeElements>
    <a:clrScheme name="Personnalisé 3">
      <a:dk1>
        <a:srgbClr val="FF6566"/>
      </a:dk1>
      <a:lt1>
        <a:sysClr val="window" lastClr="FFFFFF"/>
      </a:lt1>
      <a:dk2>
        <a:srgbClr val="FFA2A3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que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que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93</TotalTime>
  <Words>107</Words>
  <Application>Microsoft Office PowerPoint</Application>
  <PresentationFormat>Affichage à l'écran (4:3)</PresentationFormat>
  <Paragraphs>24</Paragraphs>
  <Slides>3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Franklin Gothic Book</vt:lpstr>
      <vt:lpstr>Times New Roman</vt:lpstr>
      <vt:lpstr>Wingdings 2</vt:lpstr>
      <vt:lpstr>Technique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Formateur4a</dc:creator>
  <cp:lastModifiedBy>RODRIGUES, Julien</cp:lastModifiedBy>
  <cp:revision>27</cp:revision>
  <dcterms:created xsi:type="dcterms:W3CDTF">2022-01-18T16:03:51Z</dcterms:created>
  <dcterms:modified xsi:type="dcterms:W3CDTF">2023-02-14T15:21:14Z</dcterms:modified>
</cp:coreProperties>
</file>