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8"/>
  </p:notesMasterIdLst>
  <p:sldIdLst>
    <p:sldId id="256" r:id="rId2"/>
    <p:sldId id="257" r:id="rId3"/>
    <p:sldId id="266" r:id="rId4"/>
    <p:sldId id="267" r:id="rId5"/>
    <p:sldId id="258" r:id="rId6"/>
    <p:sldId id="265" r:id="rId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859" autoAdjust="0"/>
  </p:normalViewPr>
  <p:slideViewPr>
    <p:cSldViewPr>
      <p:cViewPr varScale="1">
        <p:scale>
          <a:sx n="48" d="100"/>
          <a:sy n="48" d="100"/>
        </p:scale>
        <p:origin x="1742" y="24"/>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184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3BE801-2E33-4BE6-B623-221A106A6457}" type="datetimeFigureOut">
              <a:rPr lang="fr-FR" smtClean="0"/>
              <a:pPr/>
              <a:t>04/02/2023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74B796-2AF0-428C-9FDD-EC7565C05014}" type="slidenum">
              <a:rPr lang="fr-FR" smtClean="0"/>
              <a:pPr/>
              <a:t>‹N°›</a:t>
            </a:fld>
            <a:endParaRPr lang="fr-FR"/>
          </a:p>
        </p:txBody>
      </p:sp>
    </p:spTree>
    <p:extLst>
      <p:ext uri="{BB962C8B-B14F-4D97-AF65-F5344CB8AC3E}">
        <p14:creationId xmlns:p14="http://schemas.microsoft.com/office/powerpoint/2010/main" val="3450717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374B796-2AF0-428C-9FDD-EC7565C05014}" type="slidenum">
              <a:rPr lang="fr-FR" smtClean="0"/>
              <a:pPr/>
              <a:t>1</a:t>
            </a:fld>
            <a:endParaRPr lang="fr-FR"/>
          </a:p>
        </p:txBody>
      </p:sp>
    </p:spTree>
    <p:extLst>
      <p:ext uri="{BB962C8B-B14F-4D97-AF65-F5344CB8AC3E}">
        <p14:creationId xmlns:p14="http://schemas.microsoft.com/office/powerpoint/2010/main" val="3020354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6576" indent="0" algn="just">
              <a:buNone/>
            </a:pPr>
            <a:r>
              <a:rPr lang="fr-FR" sz="1200" b="1" u="sng" dirty="0"/>
              <a:t>Article L.253-6 CGFP</a:t>
            </a:r>
            <a:r>
              <a:rPr lang="fr-FR" sz="1200" b="1" dirty="0"/>
              <a:t> : ATTRIBUTIONS</a:t>
            </a:r>
          </a:p>
          <a:p>
            <a:pPr marL="36576" indent="0" algn="just">
              <a:buNone/>
            </a:pPr>
            <a:r>
              <a:rPr lang="fr-FR" sz="1200" dirty="0"/>
              <a:t>La formation spécialisée prévue à l'article L.251-9 CGFP est chargée d'exercer les attributions énoncées au 7° de l'article L.253-5 CGFP, sauf lorsque ces questions se posent dans le cadre de projets de réorganisation de services examinés par le comité social territorial au titre du 1° du même article L.253-5.</a:t>
            </a:r>
          </a:p>
          <a:p>
            <a:pPr marL="36576" indent="0" algn="just">
              <a:buNone/>
            </a:pPr>
            <a:endParaRPr lang="fr-FR" sz="1200" dirty="0"/>
          </a:p>
          <a:p>
            <a:pPr marL="36576" indent="0" algn="just">
              <a:buFont typeface="Wingdings 2"/>
              <a:buNone/>
            </a:pPr>
            <a:r>
              <a:rPr lang="fr-FR" sz="1200" b="1" u="sng" dirty="0"/>
              <a:t>Article L.253-5 CGFP</a:t>
            </a:r>
            <a:r>
              <a:rPr lang="fr-FR" sz="1200" b="1" dirty="0"/>
              <a:t> : </a:t>
            </a:r>
          </a:p>
          <a:p>
            <a:pPr marL="36576" indent="0" algn="just">
              <a:buNone/>
            </a:pPr>
            <a:r>
              <a:rPr lang="fr-FR" sz="1200" dirty="0"/>
              <a:t>Les comités sociaux territoriaux sont consultés pour avis sur les questions relatives :</a:t>
            </a:r>
          </a:p>
          <a:p>
            <a:pPr algn="just"/>
            <a:r>
              <a:rPr lang="fr-FR" sz="1200" dirty="0"/>
              <a:t>1° A l'organisation et au fonctionnement des services ;</a:t>
            </a:r>
          </a:p>
          <a:p>
            <a:pPr algn="just"/>
            <a:r>
              <a:rPr lang="fr-FR" sz="1200" dirty="0"/>
              <a:t>(…)</a:t>
            </a:r>
          </a:p>
          <a:p>
            <a:pPr algn="just"/>
            <a:r>
              <a:rPr lang="fr-FR" sz="1200" dirty="0"/>
              <a:t>7° A la protection de la santé physique et mentale, à l'hygiène, à la sécurité des agents dans leur travail, à l'organisation du travail, au télétravail, aux enjeux liés à la déconnexion et aux dispositifs de régulation de l'utilisation des outils numériques, à l'amélioration des conditions de travail et aux prescriptions légales y afférentes ; </a:t>
            </a:r>
          </a:p>
          <a:p>
            <a:pPr algn="just"/>
            <a:endParaRPr lang="fr-FR" sz="400" dirty="0"/>
          </a:p>
          <a:p>
            <a:pPr algn="just"/>
            <a:r>
              <a:rPr lang="fr-FR" sz="1200" dirty="0"/>
              <a:t>La formation spécialisée ou, à défaut, le comité est réuni par son président à la suite de tout accident mettant en cause l'hygiène ou la sécurité ou qui aurait pu entraîner des conséquences graves.</a:t>
            </a:r>
          </a:p>
          <a:p>
            <a:pPr marL="36576" indent="0" algn="just">
              <a:buNone/>
            </a:pPr>
            <a:endParaRPr lang="fr-FR" sz="1200" dirty="0"/>
          </a:p>
          <a:p>
            <a:pPr marL="36576" indent="0" algn="just">
              <a:buNone/>
            </a:pPr>
            <a:endParaRPr lang="fr-FR" sz="1200" dirty="0"/>
          </a:p>
          <a:p>
            <a:pPr marL="36576" indent="0" algn="just">
              <a:buNone/>
            </a:pPr>
            <a:endParaRPr lang="fr-FR" sz="1200" dirty="0"/>
          </a:p>
          <a:p>
            <a:endParaRPr lang="fr-FR" dirty="0"/>
          </a:p>
        </p:txBody>
      </p:sp>
      <p:sp>
        <p:nvSpPr>
          <p:cNvPr id="4" name="Espace réservé du numéro de diapositive 3"/>
          <p:cNvSpPr>
            <a:spLocks noGrp="1"/>
          </p:cNvSpPr>
          <p:nvPr>
            <p:ph type="sldNum" sz="quarter" idx="5"/>
          </p:nvPr>
        </p:nvSpPr>
        <p:spPr/>
        <p:txBody>
          <a:bodyPr/>
          <a:lstStyle/>
          <a:p>
            <a:fld id="{6374B796-2AF0-428C-9FDD-EC7565C05014}" type="slidenum">
              <a:rPr lang="fr-FR" smtClean="0"/>
              <a:pPr/>
              <a:t>2</a:t>
            </a:fld>
            <a:endParaRPr lang="fr-FR"/>
          </a:p>
        </p:txBody>
      </p:sp>
    </p:spTree>
    <p:extLst>
      <p:ext uri="{BB962C8B-B14F-4D97-AF65-F5344CB8AC3E}">
        <p14:creationId xmlns:p14="http://schemas.microsoft.com/office/powerpoint/2010/main" val="3165765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6576" indent="0">
              <a:buNone/>
            </a:pPr>
            <a:r>
              <a:rPr lang="fr-FR" sz="1200" b="1" u="sng" dirty="0"/>
              <a:t>Article 70 décret n° 2021-571: COMPÉTENCES</a:t>
            </a:r>
            <a:endParaRPr lang="fr-FR" sz="1200" dirty="0"/>
          </a:p>
          <a:p>
            <a:pPr marL="36576" indent="0">
              <a:buNone/>
            </a:pPr>
            <a:r>
              <a:rPr lang="fr-FR" sz="1200" dirty="0"/>
              <a:t>La formation spécialisée est consultée :</a:t>
            </a:r>
            <a:br>
              <a:rPr lang="fr-FR" sz="1200" dirty="0"/>
            </a:br>
            <a:r>
              <a:rPr lang="fr-FR" sz="1200" dirty="0"/>
              <a:t>1° Sur les projets d'aménagement importants modifiant les conditions de santé et de sécurité ou les conditions de travail et, notamment, avant toute transformation importante des postes de travail découlant de la modification de l'outillage, d'un changement de produit ou de l'organisation du travail, avant toute modification de l'organisation et du temps de travail, des cadences et des normes de productivité liées ou non à la rémunération du travail ;</a:t>
            </a:r>
            <a:br>
              <a:rPr lang="fr-FR" sz="1200" dirty="0"/>
            </a:br>
            <a:r>
              <a:rPr lang="fr-FR" sz="1200" dirty="0"/>
              <a:t>2° Sur les projets importants d'introduction de nouvelles technologies et lors de l'introduction de ces nouvelles technologies, lorsqu'elles sont susceptibles d'avoir des conséquences sur la santé et la sécurité des agents.</a:t>
            </a:r>
          </a:p>
          <a:p>
            <a:endParaRPr lang="fr-FR" dirty="0"/>
          </a:p>
        </p:txBody>
      </p:sp>
      <p:sp>
        <p:nvSpPr>
          <p:cNvPr id="4" name="Espace réservé du numéro de diapositive 3"/>
          <p:cNvSpPr>
            <a:spLocks noGrp="1"/>
          </p:cNvSpPr>
          <p:nvPr>
            <p:ph type="sldNum" sz="quarter" idx="5"/>
          </p:nvPr>
        </p:nvSpPr>
        <p:spPr/>
        <p:txBody>
          <a:bodyPr/>
          <a:lstStyle/>
          <a:p>
            <a:fld id="{6374B796-2AF0-428C-9FDD-EC7565C05014}" type="slidenum">
              <a:rPr lang="fr-FR" smtClean="0"/>
              <a:pPr/>
              <a:t>3</a:t>
            </a:fld>
            <a:endParaRPr lang="fr-FR"/>
          </a:p>
        </p:txBody>
      </p:sp>
    </p:spTree>
    <p:extLst>
      <p:ext uri="{BB962C8B-B14F-4D97-AF65-F5344CB8AC3E}">
        <p14:creationId xmlns:p14="http://schemas.microsoft.com/office/powerpoint/2010/main" val="1023980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u="sng" dirty="0"/>
              <a:t>Article 71 décret n° 2021-571: MAINTIEN DES AS ET RECLASSEMENT</a:t>
            </a:r>
            <a:endParaRPr lang="fr-FR" dirty="0"/>
          </a:p>
          <a:p>
            <a:pPr algn="just"/>
            <a:r>
              <a:rPr lang="fr-FR" sz="1200" dirty="0"/>
              <a:t>La formation spécialisée est consultée sur la mise en œuvre des mesures prises en vue de faciliter la mise, la remise ou le maintien au travail des accidentés du travail et accidentés de service, des invalides de guerre, des invalides civils et des travailleurs handicapés, notamment sur l'aménagement des postes de travail.</a:t>
            </a:r>
            <a:br>
              <a:rPr lang="fr-FR" sz="1200" dirty="0"/>
            </a:br>
            <a:r>
              <a:rPr lang="fr-FR" sz="1200" dirty="0"/>
              <a:t>Elle est également consultée sur les mesures générales destinées à permettre le reclassement des agents reconnus inaptes à l'exercice de leurs fonctions.</a:t>
            </a:r>
          </a:p>
          <a:p>
            <a:pPr algn="just"/>
            <a:endParaRPr lang="fr-FR" sz="1200" dirty="0"/>
          </a:p>
          <a:p>
            <a:r>
              <a:rPr lang="fr-FR" b="1" u="sng" dirty="0"/>
              <a:t>Article 72 décret n° 2021-571 : PROG ANNUEL PRP</a:t>
            </a:r>
            <a:endParaRPr lang="fr-FR" dirty="0"/>
          </a:p>
          <a:p>
            <a:pPr algn="just"/>
            <a:r>
              <a:rPr lang="fr-FR" sz="1200" dirty="0"/>
              <a:t>Chaque année, le président de la formation spécialisée du comité soumet pour avis à celle-ci un programme annuel de prévention des risques professionnels et d'amélioration des conditions de travail établi à partir de l'analyse à laquelle il est procédé en application de l'article 74 et des informations relatives à la santé, la sécurité et aux conditions de travail contenues dans le rapport social unique. Ce programme fixe la liste détaillée des réalisations ou actions à entreprendre au cours de l'année à venir. Il précise, pour chaque réalisation ou action, ses conditions d'exécution et l'estimation de son coût. La formation spécialisée peut proposer un ordre de priorité et des mesures supplémentaires au programme annuel de prévention. Lorsque certaines mesures prévues au programme de prévention n'ont pas été prises, les motifs en sont donnés en annexe à ce programme.</a:t>
            </a:r>
          </a:p>
          <a:p>
            <a:pPr algn="just"/>
            <a:endParaRPr lang="fr-FR" sz="1200" dirty="0"/>
          </a:p>
          <a:p>
            <a:pPr marL="36576" indent="0">
              <a:buFont typeface="Wingdings 2"/>
              <a:buNone/>
            </a:pPr>
            <a:r>
              <a:rPr lang="fr-FR" sz="1200" b="1" u="sng" dirty="0"/>
              <a:t>Article 58 décret n° 2021-571 : RÈGLEMENTS</a:t>
            </a:r>
          </a:p>
          <a:p>
            <a:pPr marL="36576" indent="0" algn="just">
              <a:buNone/>
            </a:pPr>
            <a:r>
              <a:rPr lang="fr-FR" sz="1200" dirty="0"/>
              <a:t>La formation spécialisée est consultée sur la teneur de tous documents se rattachant à sa mission, et notamment des règlements et des consignes que l'autorité territoriale envisage d'adopter en matière de santé, de sécurité et de conditions de travail.</a:t>
            </a:r>
          </a:p>
          <a:p>
            <a:pPr algn="just"/>
            <a:endParaRPr lang="fr-FR" sz="1200" dirty="0"/>
          </a:p>
          <a:p>
            <a:pPr algn="just"/>
            <a:endParaRPr lang="fr-FR" sz="1200" dirty="0"/>
          </a:p>
          <a:p>
            <a:pPr algn="just"/>
            <a:endParaRPr lang="fr-FR" dirty="0"/>
          </a:p>
        </p:txBody>
      </p:sp>
      <p:sp>
        <p:nvSpPr>
          <p:cNvPr id="4" name="Espace réservé du numéro de diapositive 3"/>
          <p:cNvSpPr>
            <a:spLocks noGrp="1"/>
          </p:cNvSpPr>
          <p:nvPr>
            <p:ph type="sldNum" sz="quarter" idx="5"/>
          </p:nvPr>
        </p:nvSpPr>
        <p:spPr/>
        <p:txBody>
          <a:bodyPr/>
          <a:lstStyle/>
          <a:p>
            <a:fld id="{6374B796-2AF0-428C-9FDD-EC7565C05014}" type="slidenum">
              <a:rPr lang="fr-FR" smtClean="0"/>
              <a:pPr/>
              <a:t>4</a:t>
            </a:fld>
            <a:endParaRPr lang="fr-FR"/>
          </a:p>
        </p:txBody>
      </p:sp>
    </p:spTree>
    <p:extLst>
      <p:ext uri="{BB962C8B-B14F-4D97-AF65-F5344CB8AC3E}">
        <p14:creationId xmlns:p14="http://schemas.microsoft.com/office/powerpoint/2010/main" val="3568947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6576" indent="0">
              <a:buFont typeface="Wingdings 2"/>
              <a:buNone/>
            </a:pPr>
            <a:r>
              <a:rPr lang="fr-FR" sz="1200" b="1" u="sng" dirty="0"/>
              <a:t>Article 59 décret n° 2021-571 : ACFI ET RAPPORT MED PREV</a:t>
            </a:r>
          </a:p>
          <a:p>
            <a:pPr marL="36576" indent="0" algn="just">
              <a:buNone/>
            </a:pPr>
            <a:r>
              <a:rPr lang="fr-FR" sz="1200" dirty="0"/>
              <a:t>La formation spécialisée est informée des visites et de toutes les observations de l'agent chargé d'assurer une fonction d'inspection dans le domaine de la santé et de la sécurité ainsi que des réponses de l'administration à ces observations. Elle examine le rapport annuel établi par le médecin du travail </a:t>
            </a:r>
            <a:r>
              <a:rPr lang="fr-FR" sz="1200" i="1" dirty="0"/>
              <a:t>(sic …).</a:t>
            </a:r>
          </a:p>
          <a:p>
            <a:pPr marL="36576" indent="0" algn="just">
              <a:buNone/>
            </a:pPr>
            <a:endParaRPr lang="fr-FR" sz="1200" i="1" dirty="0"/>
          </a:p>
          <a:p>
            <a:pPr marL="36576" indent="0">
              <a:buFont typeface="Wingdings 2"/>
              <a:buNone/>
            </a:pPr>
            <a:r>
              <a:rPr lang="fr-FR" sz="1200" b="1" u="sng" dirty="0"/>
              <a:t>Article 63 décret n° 2021-571 : ICPE</a:t>
            </a:r>
          </a:p>
          <a:p>
            <a:pPr marL="36576" indent="0" algn="just">
              <a:buNone/>
            </a:pPr>
            <a:r>
              <a:rPr lang="fr-FR" sz="1200" dirty="0"/>
              <a:t>Dans les collectivités territoriales ou établissements comportant une ou plusieurs installations soumises à autorisation au titre de l'article L. 5121 du code de l'environnement ou soumises aux dispositions du livre II et à l'article L. 415-1 du code minier, les documents établis à l'intention des autorités publiques chargées de la protection de l'environnement sont portés à la connaissance de la formation spécialisée par l'autorité territoriale.</a:t>
            </a:r>
          </a:p>
          <a:p>
            <a:pPr marL="36576" indent="0" algn="just">
              <a:buNone/>
            </a:pPr>
            <a:endParaRPr lang="fr-FR" sz="1200" i="1" dirty="0"/>
          </a:p>
          <a:p>
            <a:pPr marL="36576" indent="0" algn="just">
              <a:buNone/>
            </a:pPr>
            <a:endParaRPr lang="fr-FR" sz="1200" i="1" dirty="0"/>
          </a:p>
          <a:p>
            <a:pPr marL="36576" indent="0" algn="just">
              <a:buNone/>
            </a:pPr>
            <a:endParaRPr lang="fr-FR" sz="1200" i="1" dirty="0"/>
          </a:p>
          <a:p>
            <a:endParaRPr lang="fr-FR" dirty="0"/>
          </a:p>
        </p:txBody>
      </p:sp>
      <p:sp>
        <p:nvSpPr>
          <p:cNvPr id="4" name="Espace réservé du numéro de diapositive 3"/>
          <p:cNvSpPr>
            <a:spLocks noGrp="1"/>
          </p:cNvSpPr>
          <p:nvPr>
            <p:ph type="sldNum" sz="quarter" idx="5"/>
          </p:nvPr>
        </p:nvSpPr>
        <p:spPr/>
        <p:txBody>
          <a:bodyPr/>
          <a:lstStyle/>
          <a:p>
            <a:fld id="{6374B796-2AF0-428C-9FDD-EC7565C05014}" type="slidenum">
              <a:rPr lang="fr-FR" smtClean="0"/>
              <a:pPr/>
              <a:t>5</a:t>
            </a:fld>
            <a:endParaRPr lang="fr-FR"/>
          </a:p>
        </p:txBody>
      </p:sp>
    </p:spTree>
    <p:extLst>
      <p:ext uri="{BB962C8B-B14F-4D97-AF65-F5344CB8AC3E}">
        <p14:creationId xmlns:p14="http://schemas.microsoft.com/office/powerpoint/2010/main" val="1780403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2"/>
      </p:bgRef>
    </p:bg>
    <p:spTree>
      <p:nvGrpSpPr>
        <p:cNvPr id="1" name=""/>
        <p:cNvGrpSpPr/>
        <p:nvPr/>
      </p:nvGrpSpPr>
      <p:grpSpPr>
        <a:xfrm>
          <a:off x="0" y="0"/>
          <a:ext cx="0" cy="0"/>
          <a:chOff x="0" y="0"/>
          <a:chExt cx="0" cy="0"/>
        </a:xfrm>
      </p:grpSpPr>
      <p:sp>
        <p:nvSpPr>
          <p:cNvPr id="7" name="Forme libre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orme libre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r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fr-FR"/>
              <a:t>Modifiez le style du titre</a:t>
            </a:r>
            <a:endParaRPr kumimoji="0" lang="en-US"/>
          </a:p>
        </p:txBody>
      </p:sp>
      <p:sp>
        <p:nvSpPr>
          <p:cNvPr id="17" name="Sous-titr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a:t>Modifiez le style des sous-titres du masque</a:t>
            </a:r>
            <a:endParaRPr kumimoji="0" lang="en-US"/>
          </a:p>
        </p:txBody>
      </p:sp>
      <p:sp>
        <p:nvSpPr>
          <p:cNvPr id="30" name="Espace réservé de la date 29"/>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6BD35534-30AC-4B1D-BED5-9F823ACB88A3}"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Modifiez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FR"/>
              <a:t>Modifiez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FR"/>
              <a:t>Modifiez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2">
        <a:schemeClr val="bg2"/>
      </p:bgRef>
    </p:bg>
    <p:spTree>
      <p:nvGrpSpPr>
        <p:cNvPr id="1" name=""/>
        <p:cNvGrpSpPr/>
        <p:nvPr/>
      </p:nvGrpSpPr>
      <p:grpSpPr>
        <a:xfrm>
          <a:off x="0" y="0"/>
          <a:ext cx="0" cy="0"/>
          <a:chOff x="0" y="0"/>
          <a:chExt cx="0" cy="0"/>
        </a:xfrm>
      </p:grpSpPr>
      <p:sp>
        <p:nvSpPr>
          <p:cNvPr id="7" name="Forme libre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orme libre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r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fr-FR"/>
              <a:t>Modifiez le style du titre</a:t>
            </a:r>
            <a:endParaRPr kumimoji="0" lang="en-US"/>
          </a:p>
        </p:txBody>
      </p:sp>
      <p:sp>
        <p:nvSpPr>
          <p:cNvPr id="3" name="Espace réservé du texte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a:t>Modifiez les styles du texte du masque</a:t>
            </a:r>
          </a:p>
        </p:txBody>
      </p:sp>
      <p:sp>
        <p:nvSpPr>
          <p:cNvPr id="4" name="Espace réservé de la date 3"/>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D35534-30AC-4B1D-BED5-9F823ACB88A3}"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FR"/>
              <a:t>Modifiez le style du titre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lstStyle>
          <a:p>
            <a:r>
              <a:rPr kumimoji="0" lang="fr-FR"/>
              <a:t>Modifiez le style du titre</a:t>
            </a:r>
            <a:endParaRPr kumimoji="0" lang="en-US"/>
          </a:p>
        </p:txBody>
      </p:sp>
      <p:sp>
        <p:nvSpPr>
          <p:cNvPr id="3" name="Espace réservé du texte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Modifiez les styles du texte du masque</a:t>
            </a:r>
          </a:p>
        </p:txBody>
      </p:sp>
      <p:sp>
        <p:nvSpPr>
          <p:cNvPr id="4" name="Espace réservé du texte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Modifiez les styles du texte du masque</a:t>
            </a:r>
          </a:p>
        </p:txBody>
      </p:sp>
      <p:sp>
        <p:nvSpPr>
          <p:cNvPr id="5" name="Espace réservé du contenu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6" name="Espace réservé du contenu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7" name="Espace réservé de la date 6"/>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FR"/>
              <a:t>Modifiez le style du titre</a:t>
            </a:r>
            <a:endParaRPr kumimoji="0" lang="en-US"/>
          </a:p>
        </p:txBody>
      </p:sp>
      <p:sp>
        <p:nvSpPr>
          <p:cNvPr id="7" name="Espace réservé de la date 6"/>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8" name="Espace réservé du numéro de diapositive 7"/>
          <p:cNvSpPr>
            <a:spLocks noGrp="1"/>
          </p:cNvSpPr>
          <p:nvPr>
            <p:ph type="sldNum" sz="quarter" idx="11"/>
          </p:nvPr>
        </p:nvSpPr>
        <p:spPr/>
        <p:txBody>
          <a:bodyPr/>
          <a:lstStyle/>
          <a:p>
            <a:fld id="{6BD35534-30AC-4B1D-BED5-9F823ACB88A3}" type="slidenum">
              <a:rPr lang="fr-FR" smtClean="0"/>
              <a:pPr/>
              <a:t>‹N°›</a:t>
            </a:fld>
            <a:endParaRPr lang="fr-FR"/>
          </a:p>
        </p:txBody>
      </p:sp>
      <p:sp>
        <p:nvSpPr>
          <p:cNvPr id="9" name="Espace réservé du pied de page 8"/>
          <p:cNvSpPr>
            <a:spLocks noGrp="1"/>
          </p:cNvSpPr>
          <p:nvPr>
            <p:ph type="ftr" sz="quarter" idx="12"/>
          </p:nvPr>
        </p:nvSpPr>
        <p:spPr/>
        <p:txBody>
          <a:bodyPr/>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fr-FR"/>
              <a:t>Modifiez le style du titre</a:t>
            </a:r>
            <a:endParaRPr kumimoji="0" lang="en-US"/>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a:t>Modifiez les styles du texte du masque</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156448" y="6422064"/>
            <a:ext cx="762000" cy="365125"/>
          </a:xfrm>
        </p:spPr>
        <p:txBody>
          <a:bodyPr/>
          <a:lstStyle/>
          <a:p>
            <a:fld id="{6BD35534-30AC-4B1D-BED5-9F823ACB88A3}"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fr-FR"/>
              <a:t>Modifiez le style du titre</a:t>
            </a:r>
            <a:endParaRPr kumimoji="0" lang="en-US"/>
          </a:p>
        </p:txBody>
      </p:sp>
      <p:sp>
        <p:nvSpPr>
          <p:cNvPr id="3" name="Espace réservé pour une image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fr-FR"/>
              <a:t>Cliquez sur l'icône pour ajouter une image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FR"/>
              <a:t>Modifiez les styles du texte du masque</a:t>
            </a:r>
          </a:p>
        </p:txBody>
      </p:sp>
      <p:sp>
        <p:nvSpPr>
          <p:cNvPr id="5" name="Espace réservé de la date 4"/>
          <p:cNvSpPr>
            <a:spLocks noGrp="1"/>
          </p:cNvSpPr>
          <p:nvPr>
            <p:ph type="dt" sz="half" idx="10"/>
          </p:nvPr>
        </p:nvSpPr>
        <p:spPr>
          <a:xfrm>
            <a:off x="457200" y="6422064"/>
            <a:ext cx="2133600" cy="365125"/>
          </a:xfrm>
        </p:spPr>
        <p:txBody>
          <a:bodyPr/>
          <a:lstStyle/>
          <a:p>
            <a:fld id="{F69A6394-F618-4566-83B6-0D996104A931}" type="datetimeFigureOut">
              <a:rPr lang="fr-FR" smtClean="0"/>
              <a:pPr/>
              <a:t>04/02/2023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orme libre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orme libre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Espace réservé du titre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fr-FR"/>
              <a:t>Modifiez le style du titre</a:t>
            </a:r>
            <a:endParaRPr kumimoji="0" lang="en-US"/>
          </a:p>
        </p:txBody>
      </p:sp>
      <p:sp>
        <p:nvSpPr>
          <p:cNvPr id="30" name="Espace réservé du texte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fr-FR"/>
              <a:t>Modifiez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
        <p:nvSpPr>
          <p:cNvPr id="10" name="Espace réservé de la date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F69A6394-F618-4566-83B6-0D996104A931}" type="datetimeFigureOut">
              <a:rPr lang="fr-FR" smtClean="0"/>
              <a:pPr/>
              <a:t>04/02/2023</a:t>
            </a:fld>
            <a:endParaRPr lang="fr-FR"/>
          </a:p>
        </p:txBody>
      </p:sp>
      <p:sp>
        <p:nvSpPr>
          <p:cNvPr id="22" name="Espace réservé du pied de page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fr-FR"/>
          </a:p>
        </p:txBody>
      </p:sp>
      <p:sp>
        <p:nvSpPr>
          <p:cNvPr id="18" name="Espace réservé du numéro de diapositive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BD35534-30AC-4B1D-BED5-9F823ACB88A3}"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2">
                <a:shade val="40000"/>
                <a:satMod val="150000"/>
              </a:schemeClr>
            </a:gs>
            <a:gs pos="30000">
              <a:schemeClr val="bg2">
                <a:shade val="60000"/>
                <a:satMod val="150000"/>
              </a:schemeClr>
            </a:gs>
            <a:gs pos="100000">
              <a:schemeClr val="bg2">
                <a:tint val="83000"/>
                <a:satMod val="200000"/>
              </a:schemeClr>
            </a:gs>
          </a:gsLst>
          <a:lin ang="13000000" scaled="0"/>
        </a:gradFill>
        <a:effectLst/>
      </p:bgPr>
    </p:bg>
    <p:spTree>
      <p:nvGrpSpPr>
        <p:cNvPr id="1" name=""/>
        <p:cNvGrpSpPr/>
        <p:nvPr/>
      </p:nvGrpSpPr>
      <p:grpSpPr>
        <a:xfrm>
          <a:off x="0" y="0"/>
          <a:ext cx="0" cy="0"/>
          <a:chOff x="0" y="0"/>
          <a:chExt cx="0" cy="0"/>
        </a:xfrm>
      </p:grpSpPr>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4405" y="97272"/>
            <a:ext cx="686327" cy="891877"/>
          </a:xfrm>
          <a:prstGeom prst="rect">
            <a:avLst/>
          </a:prstGeom>
        </p:spPr>
      </p:pic>
      <p:pic>
        <p:nvPicPr>
          <p:cNvPr id="5" name="Imag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260648"/>
            <a:ext cx="1001637" cy="1457003"/>
          </a:xfrm>
          <a:prstGeom prst="rect">
            <a:avLst/>
          </a:prstGeom>
        </p:spPr>
      </p:pic>
      <p:sp>
        <p:nvSpPr>
          <p:cNvPr id="6" name="Rectangle 5"/>
          <p:cNvSpPr/>
          <p:nvPr/>
        </p:nvSpPr>
        <p:spPr>
          <a:xfrm>
            <a:off x="1547664" y="358207"/>
            <a:ext cx="7344816" cy="1200329"/>
          </a:xfrm>
          <a:prstGeom prst="rect">
            <a:avLst/>
          </a:prstGeom>
        </p:spPr>
        <p:txBody>
          <a:bodyPr wrap="square">
            <a:spAutoFit/>
          </a:bodyPr>
          <a:lstStyle/>
          <a:p>
            <a:pPr lvl="0" hangingPunct="0">
              <a:defRPr sz="1800"/>
            </a:pPr>
            <a:r>
              <a:rPr lang="fr-FR" sz="3600" b="1" u="sng" dirty="0">
                <a:latin typeface="Times New Roman" pitchFamily="18"/>
                <a:ea typeface="Arial" pitchFamily="2"/>
                <a:cs typeface="Times New Roman" pitchFamily="18"/>
              </a:rPr>
              <a:t>Thème 2 Moment 1</a:t>
            </a:r>
            <a:r>
              <a:rPr lang="fr-FR" sz="3600" b="1" dirty="0">
                <a:latin typeface="Times New Roman" pitchFamily="18"/>
                <a:ea typeface="Arial" pitchFamily="2"/>
                <a:cs typeface="Times New Roman" pitchFamily="18"/>
              </a:rPr>
              <a:t> :</a:t>
            </a:r>
          </a:p>
          <a:p>
            <a:pPr lvl="0" hangingPunct="0">
              <a:defRPr sz="1800"/>
            </a:pPr>
            <a:r>
              <a:rPr lang="fr-FR" sz="3600" b="1" dirty="0">
                <a:latin typeface="Times New Roman" pitchFamily="18"/>
                <a:ea typeface="Arial" pitchFamily="2"/>
                <a:cs typeface="Times New Roman" pitchFamily="18"/>
              </a:rPr>
              <a:t>Les missions de la  F3SCT</a:t>
            </a:r>
          </a:p>
        </p:txBody>
      </p:sp>
      <p:sp>
        <p:nvSpPr>
          <p:cNvPr id="10" name="ZoneTexte 9"/>
          <p:cNvSpPr txBox="1"/>
          <p:nvPr/>
        </p:nvSpPr>
        <p:spPr>
          <a:xfrm>
            <a:off x="251520" y="1844824"/>
            <a:ext cx="1001637" cy="369332"/>
          </a:xfrm>
          <a:prstGeom prst="rect">
            <a:avLst/>
          </a:prstGeom>
          <a:solidFill>
            <a:srgbClr val="92D050"/>
          </a:solidFill>
          <a:scene3d>
            <a:camera prst="orthographicFront"/>
            <a:lightRig rig="threePt" dir="t"/>
          </a:scene3d>
          <a:sp3d extrusionH="76200" contourW="38100">
            <a:bevelT/>
            <a:extrusionClr>
              <a:srgbClr val="FFFF00"/>
            </a:extrusionClr>
          </a:sp3d>
        </p:spPr>
        <p:txBody>
          <a:bodyPr wrap="square" rtlCol="0">
            <a:spAutoFit/>
          </a:bodyPr>
          <a:lstStyle/>
          <a:p>
            <a:r>
              <a:rPr lang="fr-FR" dirty="0">
                <a:solidFill>
                  <a:srgbClr val="000000"/>
                </a:solidFill>
              </a:rPr>
              <a:t>T2 – F3</a:t>
            </a:r>
          </a:p>
        </p:txBody>
      </p:sp>
      <p:sp>
        <p:nvSpPr>
          <p:cNvPr id="2" name="ZoneTexte 1"/>
          <p:cNvSpPr txBox="1"/>
          <p:nvPr/>
        </p:nvSpPr>
        <p:spPr>
          <a:xfrm>
            <a:off x="262677" y="2348880"/>
            <a:ext cx="7693700" cy="2308324"/>
          </a:xfrm>
          <a:prstGeom prst="rect">
            <a:avLst/>
          </a:prstGeom>
          <a:noFill/>
        </p:spPr>
        <p:txBody>
          <a:bodyPr wrap="square" rtlCol="0">
            <a:spAutoFit/>
          </a:bodyPr>
          <a:lstStyle/>
          <a:p>
            <a:pPr algn="just"/>
            <a:r>
              <a:rPr lang="fr-FR" dirty="0"/>
              <a:t>Dans les collectivités employant au moins deux cents agents, une formation spécialisée en matière de santé, de sécurité et de conditions de travail est instituée au sein du comité social territorial.</a:t>
            </a:r>
          </a:p>
          <a:p>
            <a:pPr algn="just"/>
            <a:br>
              <a:rPr lang="fr-FR" dirty="0"/>
            </a:br>
            <a:r>
              <a:rPr lang="fr-FR" dirty="0"/>
              <a:t>En dessous de ce seuil, cette formation peut être créée lorsque des risques professionnels particuliers le justifient (par un délibération).</a:t>
            </a:r>
          </a:p>
          <a:p>
            <a:pPr algn="just"/>
            <a:br>
              <a:rPr lang="fr-FR" dirty="0"/>
            </a:br>
            <a:r>
              <a:rPr lang="fr-FR" dirty="0"/>
              <a:t>Cette formation est créée dans chaque SDIS, sans condition d'effectifs.</a:t>
            </a:r>
          </a:p>
        </p:txBody>
      </p:sp>
      <p:sp>
        <p:nvSpPr>
          <p:cNvPr id="3" name="ZoneTexte 2"/>
          <p:cNvSpPr txBox="1"/>
          <p:nvPr/>
        </p:nvSpPr>
        <p:spPr>
          <a:xfrm>
            <a:off x="312169" y="4941168"/>
            <a:ext cx="7717609" cy="1477328"/>
          </a:xfrm>
          <a:prstGeom prst="rect">
            <a:avLst/>
          </a:prstGeom>
          <a:noFill/>
        </p:spPr>
        <p:txBody>
          <a:bodyPr wrap="square" rtlCol="0">
            <a:spAutoFit/>
          </a:bodyPr>
          <a:lstStyle/>
          <a:p>
            <a:pPr algn="just"/>
            <a:r>
              <a:rPr lang="fr-FR" dirty="0"/>
              <a:t>Une formation spécialisée en matière de santé, de sécurité et de conditions de travail peut être créée, pour une partie des services de la collectivité ou de l'établissement, lorsque l'existence de risques professionnels particuliers le justifie.</a:t>
            </a:r>
          </a:p>
          <a:p>
            <a:endParaRPr lang="fr-FR" dirty="0"/>
          </a:p>
        </p:txBody>
      </p:sp>
      <p:sp>
        <p:nvSpPr>
          <p:cNvPr id="4" name="ZoneTexte 3"/>
          <p:cNvSpPr txBox="1"/>
          <p:nvPr/>
        </p:nvSpPr>
        <p:spPr>
          <a:xfrm rot="16200000">
            <a:off x="7652587" y="2882804"/>
            <a:ext cx="1908215" cy="648075"/>
          </a:xfrm>
          <a:prstGeom prst="rect">
            <a:avLst/>
          </a:prstGeom>
          <a:noFill/>
        </p:spPr>
        <p:txBody>
          <a:bodyPr vert="vert" wrap="square" rtlCol="0">
            <a:spAutoFit/>
          </a:bodyPr>
          <a:lstStyle/>
          <a:p>
            <a:r>
              <a:rPr lang="fr-FR" sz="1600" b="1" dirty="0">
                <a:latin typeface="Times New Roman" panose="02020603050405020304" pitchFamily="18" charset="0"/>
                <a:cs typeface="Times New Roman" panose="02020603050405020304" pitchFamily="18" charset="0"/>
              </a:rPr>
              <a:t>Art. L 2</a:t>
            </a:r>
          </a:p>
          <a:p>
            <a:r>
              <a:rPr lang="fr-FR" sz="1600" b="1" dirty="0">
                <a:latin typeface="Times New Roman" panose="02020603050405020304" pitchFamily="18" charset="0"/>
                <a:cs typeface="Times New Roman" panose="02020603050405020304" pitchFamily="18" charset="0"/>
              </a:rPr>
              <a:t>5</a:t>
            </a:r>
          </a:p>
          <a:p>
            <a:r>
              <a:rPr lang="fr-FR" sz="1600" b="1" dirty="0">
                <a:latin typeface="Times New Roman" panose="02020603050405020304" pitchFamily="18" charset="0"/>
                <a:cs typeface="Times New Roman" panose="02020603050405020304" pitchFamily="18" charset="0"/>
              </a:rPr>
              <a:t>1</a:t>
            </a:r>
          </a:p>
          <a:p>
            <a:r>
              <a:rPr lang="fr-FR" sz="1600" b="1" dirty="0">
                <a:latin typeface="Times New Roman" panose="02020603050405020304" pitchFamily="18" charset="0"/>
                <a:cs typeface="Times New Roman" panose="02020603050405020304" pitchFamily="18" charset="0"/>
              </a:rPr>
              <a:t>-</a:t>
            </a:r>
          </a:p>
          <a:p>
            <a:r>
              <a:rPr lang="fr-FR" sz="1600" b="1" dirty="0">
                <a:latin typeface="Times New Roman" panose="02020603050405020304" pitchFamily="18" charset="0"/>
                <a:cs typeface="Times New Roman" panose="02020603050405020304" pitchFamily="18" charset="0"/>
              </a:rPr>
              <a:t>9 CGFP</a:t>
            </a:r>
            <a:endParaRPr lang="fr-FR" sz="1600" dirty="0">
              <a:latin typeface="Times New Roman" panose="02020603050405020304" pitchFamily="18" charset="0"/>
              <a:cs typeface="Times New Roman" panose="02020603050405020304" pitchFamily="18" charset="0"/>
            </a:endParaRPr>
          </a:p>
        </p:txBody>
      </p:sp>
      <p:sp>
        <p:nvSpPr>
          <p:cNvPr id="11" name="ZoneTexte 10"/>
          <p:cNvSpPr txBox="1"/>
          <p:nvPr/>
        </p:nvSpPr>
        <p:spPr>
          <a:xfrm rot="16200000">
            <a:off x="7737078" y="5179552"/>
            <a:ext cx="1908215" cy="648075"/>
          </a:xfrm>
          <a:prstGeom prst="rect">
            <a:avLst/>
          </a:prstGeom>
          <a:noFill/>
        </p:spPr>
        <p:txBody>
          <a:bodyPr vert="vert" wrap="square" rtlCol="0">
            <a:spAutoFit/>
          </a:bodyPr>
          <a:lstStyle/>
          <a:p>
            <a:r>
              <a:rPr lang="fr-FR" sz="1600" b="1" dirty="0">
                <a:latin typeface="Times New Roman" panose="02020603050405020304" pitchFamily="18" charset="0"/>
                <a:cs typeface="Times New Roman" panose="02020603050405020304" pitchFamily="18" charset="0"/>
              </a:rPr>
              <a:t>Art. L 2</a:t>
            </a:r>
          </a:p>
          <a:p>
            <a:r>
              <a:rPr lang="fr-FR" sz="1600" b="1" dirty="0">
                <a:latin typeface="Times New Roman" panose="02020603050405020304" pitchFamily="18" charset="0"/>
                <a:cs typeface="Times New Roman" panose="02020603050405020304" pitchFamily="18" charset="0"/>
              </a:rPr>
              <a:t>5</a:t>
            </a:r>
          </a:p>
          <a:p>
            <a:r>
              <a:rPr lang="fr-FR" sz="1600" b="1" dirty="0">
                <a:latin typeface="Times New Roman" panose="02020603050405020304" pitchFamily="18" charset="0"/>
                <a:cs typeface="Times New Roman" panose="02020603050405020304" pitchFamily="18" charset="0"/>
              </a:rPr>
              <a:t>1</a:t>
            </a:r>
          </a:p>
          <a:p>
            <a:r>
              <a:rPr lang="fr-FR" sz="1600" b="1" dirty="0">
                <a:latin typeface="Times New Roman" panose="02020603050405020304" pitchFamily="18" charset="0"/>
                <a:cs typeface="Times New Roman" panose="02020603050405020304" pitchFamily="18" charset="0"/>
              </a:rPr>
              <a:t>-</a:t>
            </a:r>
          </a:p>
          <a:p>
            <a:r>
              <a:rPr lang="fr-FR" sz="1600" b="1" dirty="0">
                <a:latin typeface="Times New Roman" panose="02020603050405020304" pitchFamily="18" charset="0"/>
                <a:cs typeface="Times New Roman" panose="02020603050405020304" pitchFamily="18" charset="0"/>
              </a:rPr>
              <a:t>10 CGFP</a:t>
            </a:r>
            <a:endParaRPr lang="fr-FR"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0097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467544" y="160940"/>
            <a:ext cx="7467600" cy="1015663"/>
          </a:xfrm>
          <a:prstGeom prst="rect">
            <a:avLst/>
          </a:prstGeom>
        </p:spPr>
        <p:txBody>
          <a:bodyPr wrap="square">
            <a:spAutoFit/>
          </a:bodyPr>
          <a:lstStyle/>
          <a:p>
            <a:pPr lvl="0" hangingPunct="0">
              <a:defRPr sz="1800"/>
            </a:pPr>
            <a:r>
              <a:rPr lang="fr-FR" sz="3000" b="1" u="sng" dirty="0">
                <a:latin typeface="Times New Roman" pitchFamily="18"/>
                <a:ea typeface="Arial" pitchFamily="2"/>
                <a:cs typeface="Times New Roman" pitchFamily="18"/>
              </a:rPr>
              <a:t>Thème 2 Moment 1</a:t>
            </a:r>
            <a:r>
              <a:rPr lang="fr-FR" sz="3000" b="1" dirty="0">
                <a:latin typeface="Times New Roman" pitchFamily="18"/>
                <a:ea typeface="Arial" pitchFamily="2"/>
                <a:cs typeface="Times New Roman" pitchFamily="18"/>
              </a:rPr>
              <a:t>:</a:t>
            </a:r>
          </a:p>
          <a:p>
            <a:pPr lvl="0" hangingPunct="0">
              <a:defRPr sz="1800"/>
            </a:pPr>
            <a:r>
              <a:rPr lang="fr-FR" sz="3000" b="1" dirty="0">
                <a:latin typeface="Times New Roman" pitchFamily="18"/>
                <a:ea typeface="Arial" pitchFamily="2"/>
                <a:cs typeface="Times New Roman" pitchFamily="18"/>
              </a:rPr>
              <a:t>Les missions de la  F3SCT</a:t>
            </a:r>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4404" y="97272"/>
            <a:ext cx="686327" cy="891877"/>
          </a:xfrm>
          <a:prstGeom prst="rect">
            <a:avLst/>
          </a:prstGeom>
        </p:spPr>
      </p:pic>
      <p:sp>
        <p:nvSpPr>
          <p:cNvPr id="7" name="Espace réservé du contenu 6">
            <a:extLst>
              <a:ext uri="{FF2B5EF4-FFF2-40B4-BE49-F238E27FC236}">
                <a16:creationId xmlns:a16="http://schemas.microsoft.com/office/drawing/2014/main" id="{77F94521-BBD5-F734-1433-870D14C8A188}"/>
              </a:ext>
            </a:extLst>
          </p:cNvPr>
          <p:cNvSpPr>
            <a:spLocks noGrp="1"/>
          </p:cNvSpPr>
          <p:nvPr>
            <p:ph idx="1"/>
          </p:nvPr>
        </p:nvSpPr>
        <p:spPr>
          <a:xfrm>
            <a:off x="467544" y="1340768"/>
            <a:ext cx="7776860" cy="5472608"/>
          </a:xfrm>
        </p:spPr>
        <p:txBody>
          <a:bodyPr>
            <a:normAutofit lnSpcReduction="10000"/>
          </a:bodyPr>
          <a:lstStyle/>
          <a:p>
            <a:pPr marL="36576" indent="0">
              <a:buNone/>
            </a:pPr>
            <a:r>
              <a:rPr lang="fr-FR" sz="2800" dirty="0"/>
              <a:t>La F3SCT doit être consultée pour avis sur les questions relatives :</a:t>
            </a:r>
          </a:p>
          <a:p>
            <a:pPr algn="just"/>
            <a:r>
              <a:rPr lang="fr-FR" sz="2200" dirty="0"/>
              <a:t>A la protection de la santé physique et mentale, à l'hygiène, à la sécurité des agents dans leur travail ;</a:t>
            </a:r>
          </a:p>
          <a:p>
            <a:pPr algn="just"/>
            <a:r>
              <a:rPr lang="fr-FR" sz="2200" dirty="0"/>
              <a:t>à l'organisation du travail ;</a:t>
            </a:r>
          </a:p>
          <a:p>
            <a:pPr algn="just"/>
            <a:r>
              <a:rPr lang="fr-FR" sz="2200" dirty="0"/>
              <a:t>au télétravail ;</a:t>
            </a:r>
          </a:p>
          <a:p>
            <a:pPr algn="just"/>
            <a:r>
              <a:rPr lang="fr-FR" sz="2200" dirty="0"/>
              <a:t>aux enjeux liés à la déconnexion et aux dispositifs de régulation de l'utilisation des outils numériques ;</a:t>
            </a:r>
          </a:p>
          <a:p>
            <a:pPr algn="just"/>
            <a:r>
              <a:rPr lang="fr-FR" sz="2200" dirty="0"/>
              <a:t>à l'amélioration des conditions de travail et aux prescriptions légales y afférentes.</a:t>
            </a:r>
          </a:p>
          <a:p>
            <a:pPr algn="just"/>
            <a:endParaRPr lang="fr-FR" sz="1600" dirty="0"/>
          </a:p>
          <a:p>
            <a:pPr marL="36576" indent="0" algn="just">
              <a:buNone/>
            </a:pPr>
            <a:r>
              <a:rPr lang="fr-FR" sz="2400" dirty="0"/>
              <a:t>La formation spécialisée est réuni par son président à la suite de tout accident mettant en cause l'hygiène ou la sécurité ou qui aurait pu entraîner des conséquences graves.</a:t>
            </a:r>
          </a:p>
          <a:p>
            <a:pPr marL="36576" indent="0" algn="just">
              <a:buNone/>
            </a:pPr>
            <a:endParaRPr lang="fr-FR" sz="2200" dirty="0"/>
          </a:p>
          <a:p>
            <a:endParaRPr lang="fr-FR" sz="2400" dirty="0"/>
          </a:p>
          <a:p>
            <a:endParaRPr lang="fr-FR" sz="2200" dirty="0"/>
          </a:p>
          <a:p>
            <a:pPr marL="36576" indent="0">
              <a:buNone/>
            </a:pPr>
            <a:endParaRPr lang="fr-FR" dirty="0"/>
          </a:p>
          <a:p>
            <a:pPr marL="36576" indent="0">
              <a:buNone/>
            </a:pPr>
            <a:endParaRPr lang="fr-FR" dirty="0"/>
          </a:p>
          <a:p>
            <a:pPr marL="36576" indent="0">
              <a:buNone/>
            </a:pPr>
            <a:endParaRPr lang="fr-FR" dirty="0"/>
          </a:p>
        </p:txBody>
      </p:sp>
    </p:spTree>
    <p:extLst>
      <p:ext uri="{BB962C8B-B14F-4D97-AF65-F5344CB8AC3E}">
        <p14:creationId xmlns:p14="http://schemas.microsoft.com/office/powerpoint/2010/main" val="2652296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animEffect transition="in" filter="fade">
                                      <p:cBhvr>
                                        <p:cTn id="27" dur="1000"/>
                                        <p:tgtEl>
                                          <p:spTgt spid="7">
                                            <p:txEl>
                                              <p:pRg st="7" end="7"/>
                                            </p:txEl>
                                          </p:spTgt>
                                        </p:tgtEl>
                                      </p:cBhvr>
                                    </p:animEffect>
                                    <p:anim calcmode="lin" valueType="num">
                                      <p:cBhvr>
                                        <p:cTn id="28" dur="1000" fill="hold"/>
                                        <p:tgtEl>
                                          <p:spTgt spid="7">
                                            <p:txEl>
                                              <p:pRg st="7" end="7"/>
                                            </p:txEl>
                                          </p:spTgt>
                                        </p:tgtEl>
                                        <p:attrNameLst>
                                          <p:attrName>ppt_x</p:attrName>
                                        </p:attrNameLst>
                                      </p:cBhvr>
                                      <p:tavLst>
                                        <p:tav tm="0">
                                          <p:val>
                                            <p:strVal val="#ppt_x"/>
                                          </p:val>
                                        </p:tav>
                                        <p:tav tm="100000">
                                          <p:val>
                                            <p:strVal val="#ppt_x"/>
                                          </p:val>
                                        </p:tav>
                                      </p:tavLst>
                                    </p:anim>
                                    <p:anim calcmode="lin" valueType="num">
                                      <p:cBhvr>
                                        <p:cTn id="29" dur="1000" fill="hold"/>
                                        <p:tgtEl>
                                          <p:spTgt spid="7">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514202"/>
            <a:ext cx="7787203" cy="5069160"/>
          </a:xfrm>
        </p:spPr>
        <p:txBody>
          <a:bodyPr>
            <a:normAutofit fontScale="92500"/>
          </a:bodyPr>
          <a:lstStyle/>
          <a:p>
            <a:pPr marL="36576" indent="0">
              <a:buNone/>
            </a:pPr>
            <a:r>
              <a:rPr lang="fr-FR" sz="2800" dirty="0"/>
              <a:t>Le décret n° 2021-571 précise que la FS est consultée sur :</a:t>
            </a:r>
          </a:p>
          <a:p>
            <a:pPr algn="just"/>
            <a:r>
              <a:rPr lang="fr-FR" sz="2200" dirty="0"/>
              <a:t>les projets d'aménagement importants modifiant les conditions de santé et de sécurité ou les conditions de travail et, notamment, avant toute transformation importante des postes de travail découlant de la modification de l'outillage, d'un changement de produit ou de l'organisation du travail, avant toute modification de l'organisation et du temps de travail, des cadences et des normes de productivité liées ou non à la rémunération du travail ;</a:t>
            </a:r>
          </a:p>
          <a:p>
            <a:pPr algn="just"/>
            <a:r>
              <a:rPr lang="fr-FR" sz="2400" dirty="0"/>
              <a:t>les projets importants d'introduction de nouvelles technologies et lors de l'introduction de ces nouvelles technologies, lorsqu'elles sont susceptibles d'avoir des conséquences sur la santé et la sécurité des agents.</a:t>
            </a:r>
          </a:p>
          <a:p>
            <a:endParaRPr lang="fr-FR" sz="2200" dirty="0"/>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4403" y="188640"/>
            <a:ext cx="686327" cy="891877"/>
          </a:xfrm>
          <a:prstGeom prst="rect">
            <a:avLst/>
          </a:prstGeom>
        </p:spPr>
      </p:pic>
      <p:sp>
        <p:nvSpPr>
          <p:cNvPr id="7" name="Titre 3">
            <a:extLst>
              <a:ext uri="{FF2B5EF4-FFF2-40B4-BE49-F238E27FC236}">
                <a16:creationId xmlns:a16="http://schemas.microsoft.com/office/drawing/2014/main" id="{4AE5E7C9-5692-61A2-C27F-DB0D3DE98F9B}"/>
              </a:ext>
            </a:extLst>
          </p:cNvPr>
          <p:cNvSpPr txBox="1">
            <a:spLocks/>
          </p:cNvSpPr>
          <p:nvPr/>
        </p:nvSpPr>
        <p:spPr>
          <a:xfrm>
            <a:off x="617001" y="188640"/>
            <a:ext cx="7467600" cy="1015663"/>
          </a:xfrm>
          <a:prstGeom prst="rect">
            <a:avLst/>
          </a:prstGeom>
        </p:spPr>
        <p:txBody>
          <a:bodyPr vert="horz" wrap="square" lIns="45720" rIns="45720" anchor="ctr">
            <a:sp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hangingPunct="0">
              <a:defRPr sz="1800"/>
            </a:pPr>
            <a:r>
              <a:rPr lang="fr-FR" sz="3000" b="1" u="sng" dirty="0">
                <a:latin typeface="Times New Roman" pitchFamily="18"/>
                <a:ea typeface="Arial" pitchFamily="2"/>
                <a:cs typeface="Times New Roman" pitchFamily="18"/>
              </a:rPr>
              <a:t>Thème 2 Moment 1</a:t>
            </a:r>
            <a:r>
              <a:rPr lang="fr-FR" sz="3000" b="1" dirty="0">
                <a:latin typeface="Times New Roman" pitchFamily="18"/>
                <a:ea typeface="Arial" pitchFamily="2"/>
                <a:cs typeface="Times New Roman" pitchFamily="18"/>
              </a:rPr>
              <a:t>:</a:t>
            </a:r>
          </a:p>
          <a:p>
            <a:pPr hangingPunct="0">
              <a:defRPr sz="1800"/>
            </a:pPr>
            <a:r>
              <a:rPr lang="fr-FR" sz="3000" b="1" dirty="0">
                <a:latin typeface="Times New Roman" pitchFamily="18"/>
                <a:ea typeface="Arial" pitchFamily="2"/>
                <a:cs typeface="Times New Roman" pitchFamily="18"/>
              </a:rPr>
              <a:t>Les missions de la  F3SCT</a:t>
            </a:r>
          </a:p>
        </p:txBody>
      </p:sp>
    </p:spTree>
    <p:extLst>
      <p:ext uri="{BB962C8B-B14F-4D97-AF65-F5344CB8AC3E}">
        <p14:creationId xmlns:p14="http://schemas.microsoft.com/office/powerpoint/2010/main" val="1650782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4403" y="188640"/>
            <a:ext cx="686327" cy="891877"/>
          </a:xfrm>
          <a:prstGeom prst="rect">
            <a:avLst/>
          </a:prstGeom>
        </p:spPr>
      </p:pic>
      <p:sp>
        <p:nvSpPr>
          <p:cNvPr id="5" name="Rectangle 4"/>
          <p:cNvSpPr/>
          <p:nvPr/>
        </p:nvSpPr>
        <p:spPr>
          <a:xfrm>
            <a:off x="251520" y="1628800"/>
            <a:ext cx="8125181" cy="5878532"/>
          </a:xfrm>
          <a:prstGeom prst="rect">
            <a:avLst/>
          </a:prstGeom>
        </p:spPr>
        <p:txBody>
          <a:bodyPr wrap="square">
            <a:spAutoFit/>
          </a:bodyPr>
          <a:lstStyle/>
          <a:p>
            <a:pPr marL="36576" indent="0">
              <a:buNone/>
            </a:pPr>
            <a:r>
              <a:rPr lang="fr-FR" sz="2600" dirty="0"/>
              <a:t>Elle est également consultée sur :</a:t>
            </a:r>
          </a:p>
          <a:p>
            <a:pPr marL="493776" indent="-457200">
              <a:buFont typeface="Arial" panose="020B0604020202020204" pitchFamily="34" charset="0"/>
              <a:buChar char="•"/>
            </a:pPr>
            <a:r>
              <a:rPr lang="fr-FR" sz="2200" dirty="0"/>
              <a:t>sur le maintien au travail des AS et des travailleurs handicapés, notamment sur l’aménagement des postes de travail, ainsi que sur le reclassement des agents reconnus inaptes ; [article 71 décret n° 2021-571]</a:t>
            </a:r>
          </a:p>
          <a:p>
            <a:pPr marL="36576"/>
            <a:endParaRPr lang="fr-FR" sz="2200" dirty="0"/>
          </a:p>
          <a:p>
            <a:pPr marL="493776" indent="-457200">
              <a:buFont typeface="Arial" panose="020B0604020202020204" pitchFamily="34" charset="0"/>
              <a:buChar char="•"/>
            </a:pPr>
            <a:r>
              <a:rPr lang="fr-FR" sz="2200" dirty="0"/>
              <a:t>sur le programme annuel de prévention des risques professionnels et d’amélioration des conditions de travail ; [article 72 décret n° 2021-571]</a:t>
            </a:r>
          </a:p>
          <a:p>
            <a:pPr marL="36576"/>
            <a:endParaRPr lang="fr-FR" sz="2200" dirty="0"/>
          </a:p>
          <a:p>
            <a:pPr marL="493776" indent="-457200">
              <a:buFont typeface="Arial" panose="020B0604020202020204" pitchFamily="34" charset="0"/>
              <a:buChar char="•"/>
            </a:pPr>
            <a:r>
              <a:rPr lang="fr-FR" sz="2200" dirty="0"/>
              <a:t>sur la teneur de tous documents se rattachant à sa mission ; [article 58 décret n° 2021-571]. </a:t>
            </a:r>
          </a:p>
          <a:p>
            <a:pPr marL="36576">
              <a:tabLst>
                <a:tab pos="541338" algn="l"/>
              </a:tabLst>
            </a:pPr>
            <a:r>
              <a:rPr lang="fr-FR" sz="2200" dirty="0"/>
              <a:t>	EXEMPLE : règlement alcool</a:t>
            </a:r>
          </a:p>
          <a:p>
            <a:pPr marL="493776" indent="-457200">
              <a:buFont typeface="Arial" panose="020B0604020202020204" pitchFamily="34" charset="0"/>
              <a:buChar char="•"/>
            </a:pPr>
            <a:endParaRPr lang="fr-FR" sz="2000" dirty="0"/>
          </a:p>
          <a:p>
            <a:pPr marL="493776" indent="-457200">
              <a:buFont typeface="Arial" panose="020B0604020202020204" pitchFamily="34" charset="0"/>
              <a:buChar char="•"/>
            </a:pPr>
            <a:endParaRPr lang="fr-FR" sz="2000" dirty="0"/>
          </a:p>
          <a:p>
            <a:pPr marL="493776" indent="-457200">
              <a:buFont typeface="Arial" panose="020B0604020202020204" pitchFamily="34" charset="0"/>
              <a:buChar char="•"/>
            </a:pPr>
            <a:endParaRPr lang="fr-FR" sz="2000" dirty="0"/>
          </a:p>
          <a:p>
            <a:pPr marL="493776" indent="-457200">
              <a:buFont typeface="Arial" panose="020B0604020202020204" pitchFamily="34" charset="0"/>
              <a:buChar char="•"/>
            </a:pPr>
            <a:endParaRPr lang="fr-FR" sz="2600" dirty="0"/>
          </a:p>
        </p:txBody>
      </p:sp>
      <p:sp>
        <p:nvSpPr>
          <p:cNvPr id="7" name="Titre 3">
            <a:extLst>
              <a:ext uri="{FF2B5EF4-FFF2-40B4-BE49-F238E27FC236}">
                <a16:creationId xmlns:a16="http://schemas.microsoft.com/office/drawing/2014/main" id="{C7E2F99B-5E79-814B-5FDF-225FC2AD46F3}"/>
              </a:ext>
            </a:extLst>
          </p:cNvPr>
          <p:cNvSpPr txBox="1">
            <a:spLocks/>
          </p:cNvSpPr>
          <p:nvPr/>
        </p:nvSpPr>
        <p:spPr>
          <a:xfrm>
            <a:off x="617001" y="188640"/>
            <a:ext cx="7467600" cy="1015663"/>
          </a:xfrm>
          <a:prstGeom prst="rect">
            <a:avLst/>
          </a:prstGeom>
        </p:spPr>
        <p:txBody>
          <a:bodyPr vert="horz" wrap="square" lIns="45720" rIns="45720" anchor="ctr">
            <a:sp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hangingPunct="0">
              <a:defRPr sz="1800"/>
            </a:pPr>
            <a:r>
              <a:rPr lang="fr-FR" sz="3000" b="1" u="sng" dirty="0">
                <a:latin typeface="Times New Roman" pitchFamily="18"/>
                <a:ea typeface="Arial" pitchFamily="2"/>
                <a:cs typeface="Times New Roman" pitchFamily="18"/>
              </a:rPr>
              <a:t>Thème 2 Moment 1</a:t>
            </a:r>
            <a:r>
              <a:rPr lang="fr-FR" sz="3000" b="1" dirty="0">
                <a:latin typeface="Times New Roman" pitchFamily="18"/>
                <a:ea typeface="Arial" pitchFamily="2"/>
                <a:cs typeface="Times New Roman" pitchFamily="18"/>
              </a:rPr>
              <a:t>:</a:t>
            </a:r>
          </a:p>
          <a:p>
            <a:pPr hangingPunct="0">
              <a:defRPr sz="1800"/>
            </a:pPr>
            <a:r>
              <a:rPr lang="fr-FR" sz="3000" b="1" dirty="0">
                <a:latin typeface="Times New Roman" pitchFamily="18"/>
                <a:ea typeface="Arial" pitchFamily="2"/>
                <a:cs typeface="Times New Roman" pitchFamily="18"/>
              </a:rPr>
              <a:t>Les missions de la  F3SCT</a:t>
            </a:r>
          </a:p>
        </p:txBody>
      </p:sp>
    </p:spTree>
    <p:extLst>
      <p:ext uri="{BB962C8B-B14F-4D97-AF65-F5344CB8AC3E}">
        <p14:creationId xmlns:p14="http://schemas.microsoft.com/office/powerpoint/2010/main" val="2015100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fade">
                                      <p:cBhvr>
                                        <p:cTn id="12" dur="500"/>
                                        <p:tgtEl>
                                          <p:spTgt spid="5">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animEffect transition="in" filter="fade">
                                      <p:cBhvr>
                                        <p:cTn id="17" dur="500"/>
                                        <p:tgtEl>
                                          <p:spTgt spid="5">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477482" y="1196752"/>
            <a:ext cx="7467600" cy="1612775"/>
          </a:xfrm>
          <a:prstGeom prst="rect">
            <a:avLst/>
          </a:prstGeom>
        </p:spPr>
        <p:txBody>
          <a:bodyPr vert="horz">
            <a:normAutofit/>
          </a:bodyPr>
          <a:lst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Wingdings 2"/>
              <a:buNone/>
            </a:pPr>
            <a:endParaRPr lang="fr-FR" sz="1800" dirty="0"/>
          </a:p>
        </p:txBody>
      </p:sp>
      <p:sp>
        <p:nvSpPr>
          <p:cNvPr id="7" name="Espace réservé du contenu 2"/>
          <p:cNvSpPr txBox="1">
            <a:spLocks/>
          </p:cNvSpPr>
          <p:nvPr/>
        </p:nvSpPr>
        <p:spPr>
          <a:xfrm>
            <a:off x="477482" y="2863279"/>
            <a:ext cx="7467600" cy="1800200"/>
          </a:xfrm>
          <a:prstGeom prst="rect">
            <a:avLst/>
          </a:prstGeom>
        </p:spPr>
        <p:txBody>
          <a:bodyPr vert="horz">
            <a:normAutofit/>
          </a:bodyPr>
          <a:lst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Wingdings 2"/>
              <a:buNone/>
            </a:pPr>
            <a:endParaRPr lang="fr-FR" sz="1900" i="1" dirty="0"/>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4403" y="188640"/>
            <a:ext cx="686327" cy="891877"/>
          </a:xfrm>
          <a:prstGeom prst="rect">
            <a:avLst/>
          </a:prstGeom>
        </p:spPr>
      </p:pic>
      <p:sp>
        <p:nvSpPr>
          <p:cNvPr id="5" name="ZoneTexte 4">
            <a:extLst>
              <a:ext uri="{FF2B5EF4-FFF2-40B4-BE49-F238E27FC236}">
                <a16:creationId xmlns:a16="http://schemas.microsoft.com/office/drawing/2014/main" id="{32804993-6179-6973-224F-83C2CCF50F52}"/>
              </a:ext>
            </a:extLst>
          </p:cNvPr>
          <p:cNvSpPr txBox="1"/>
          <p:nvPr/>
        </p:nvSpPr>
        <p:spPr>
          <a:xfrm>
            <a:off x="323528" y="1143000"/>
            <a:ext cx="8136904" cy="5693866"/>
          </a:xfrm>
          <a:prstGeom prst="rect">
            <a:avLst/>
          </a:prstGeom>
          <a:noFill/>
        </p:spPr>
        <p:txBody>
          <a:bodyPr wrap="square">
            <a:spAutoFit/>
          </a:bodyPr>
          <a:lstStyle/>
          <a:p>
            <a:pPr marL="36576" indent="0">
              <a:buNone/>
            </a:pPr>
            <a:r>
              <a:rPr lang="fr-FR" sz="2600" dirty="0"/>
              <a:t>Elle est également informée :</a:t>
            </a:r>
          </a:p>
          <a:p>
            <a:pPr marL="493776" indent="-457200" algn="just">
              <a:buFont typeface="Arial" panose="020B0604020202020204" pitchFamily="34" charset="0"/>
              <a:buChar char="•"/>
            </a:pPr>
            <a:r>
              <a:rPr lang="fr-FR" sz="2200" dirty="0"/>
              <a:t>des visites et de toutes les observations de l'agent chargé d'assurer une fonction d'inspection ; [article 59 décret n° 2021-571]</a:t>
            </a:r>
          </a:p>
          <a:p>
            <a:pPr marL="36576" algn="just"/>
            <a:endParaRPr lang="fr-FR" sz="2200" dirty="0"/>
          </a:p>
          <a:p>
            <a:pPr marL="493776" indent="-457200" algn="just">
              <a:buFont typeface="Arial" panose="020B0604020202020204" pitchFamily="34" charset="0"/>
              <a:buChar char="•"/>
            </a:pPr>
            <a:r>
              <a:rPr lang="fr-FR" sz="2200" dirty="0"/>
              <a:t>sur les informations relatives à la santé, la sécurité et aux conditions de travail contenues dans le rapport social unique ; [article 73 décret n° 2021-571 : RSU</a:t>
            </a:r>
            <a:r>
              <a:rPr lang="fr-FR" sz="2200" u="sng" dirty="0"/>
              <a:t>]</a:t>
            </a:r>
            <a:endParaRPr lang="fr-FR" sz="2200" dirty="0"/>
          </a:p>
          <a:p>
            <a:pPr marL="36576"/>
            <a:endParaRPr lang="fr-FR" sz="2200" dirty="0"/>
          </a:p>
          <a:p>
            <a:pPr marL="493776" indent="-457200" algn="just">
              <a:buFont typeface="Arial" panose="020B0604020202020204" pitchFamily="34" charset="0"/>
              <a:buChar char="•"/>
            </a:pPr>
            <a:r>
              <a:rPr lang="fr-FR" sz="2200" dirty="0"/>
              <a:t>des documents établis à l'intention des autorités publiques chargées de la protection de l'environnement concernant les ICPE. [article 63 décret n° 2021-571]. </a:t>
            </a:r>
          </a:p>
          <a:p>
            <a:pPr marL="36576" algn="just">
              <a:tabLst>
                <a:tab pos="444500" algn="l"/>
              </a:tabLst>
            </a:pPr>
            <a:r>
              <a:rPr lang="fr-FR" sz="2200" dirty="0"/>
              <a:t>	EXEMPLE : DEPOT CARBURANTS, DECHETTERIE, INCINERATEUR, 	ASSAINISSEMENT, ETC.</a:t>
            </a:r>
          </a:p>
          <a:p>
            <a:pPr marL="493776" indent="-457200">
              <a:buFont typeface="Arial" panose="020B0604020202020204" pitchFamily="34" charset="0"/>
              <a:buChar char="•"/>
            </a:pPr>
            <a:endParaRPr lang="fr-FR" sz="1800" dirty="0"/>
          </a:p>
          <a:p>
            <a:pPr marL="493776" indent="-457200">
              <a:buFont typeface="Arial" panose="020B0604020202020204" pitchFamily="34" charset="0"/>
              <a:buChar char="•"/>
            </a:pPr>
            <a:endParaRPr lang="fr-FR" sz="1800" dirty="0"/>
          </a:p>
          <a:p>
            <a:pPr marL="493776" indent="-457200">
              <a:buFont typeface="Arial" panose="020B0604020202020204" pitchFamily="34" charset="0"/>
              <a:buChar char="•"/>
            </a:pPr>
            <a:endParaRPr lang="fr-FR" sz="1800" dirty="0"/>
          </a:p>
        </p:txBody>
      </p:sp>
      <p:sp>
        <p:nvSpPr>
          <p:cNvPr id="9" name="Titre 3">
            <a:extLst>
              <a:ext uri="{FF2B5EF4-FFF2-40B4-BE49-F238E27FC236}">
                <a16:creationId xmlns:a16="http://schemas.microsoft.com/office/drawing/2014/main" id="{81A1F9F1-1762-F775-2BAF-15918A403AEC}"/>
              </a:ext>
            </a:extLst>
          </p:cNvPr>
          <p:cNvSpPr txBox="1">
            <a:spLocks/>
          </p:cNvSpPr>
          <p:nvPr/>
        </p:nvSpPr>
        <p:spPr>
          <a:xfrm>
            <a:off x="776803" y="21134"/>
            <a:ext cx="7467600" cy="1015663"/>
          </a:xfrm>
          <a:prstGeom prst="rect">
            <a:avLst/>
          </a:prstGeom>
        </p:spPr>
        <p:txBody>
          <a:bodyPr vert="horz" wrap="square" lIns="45720" rIns="45720" anchor="ctr">
            <a:sp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hangingPunct="0">
              <a:defRPr sz="1800"/>
            </a:pPr>
            <a:r>
              <a:rPr lang="fr-FR" sz="3000" b="1" u="sng" dirty="0">
                <a:latin typeface="Times New Roman" pitchFamily="18"/>
                <a:ea typeface="Arial" pitchFamily="2"/>
                <a:cs typeface="Times New Roman" pitchFamily="18"/>
              </a:rPr>
              <a:t>Thème 2 Moment 1</a:t>
            </a:r>
            <a:r>
              <a:rPr lang="fr-FR" sz="3000" b="1" dirty="0">
                <a:latin typeface="Times New Roman" pitchFamily="18"/>
                <a:ea typeface="Arial" pitchFamily="2"/>
                <a:cs typeface="Times New Roman" pitchFamily="18"/>
              </a:rPr>
              <a:t>:</a:t>
            </a:r>
          </a:p>
          <a:p>
            <a:pPr hangingPunct="0">
              <a:defRPr sz="1800"/>
            </a:pPr>
            <a:r>
              <a:rPr lang="fr-FR" sz="3000" b="1" dirty="0">
                <a:latin typeface="Times New Roman" pitchFamily="18"/>
                <a:ea typeface="Arial" pitchFamily="2"/>
                <a:cs typeface="Times New Roman" pitchFamily="18"/>
              </a:rPr>
              <a:t>Les missions de la  F3SCT</a:t>
            </a:r>
          </a:p>
        </p:txBody>
      </p:sp>
    </p:spTree>
    <p:extLst>
      <p:ext uri="{BB962C8B-B14F-4D97-AF65-F5344CB8AC3E}">
        <p14:creationId xmlns:p14="http://schemas.microsoft.com/office/powerpoint/2010/main" val="1270265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 calcmode="lin" valueType="num">
                                      <p:cBhvr additive="base">
                                        <p:cTn id="13" dur="500" fill="hold"/>
                                        <p:tgtEl>
                                          <p:spTgt spid="5">
                                            <p:txEl>
                                              <p:pRg st="3" end="3"/>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 calcmode="lin" valueType="num">
                                      <p:cBhvr additive="base">
                                        <p:cTn id="19" dur="500" fill="hold"/>
                                        <p:tgtEl>
                                          <p:spTgt spid="5">
                                            <p:txEl>
                                              <p:pRg st="5" end="5"/>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fade">
                                      <p:cBhvr>
                                        <p:cTn id="25"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4403" y="188640"/>
            <a:ext cx="686327" cy="891877"/>
          </a:xfrm>
          <a:prstGeom prst="rect">
            <a:avLst/>
          </a:prstGeom>
        </p:spPr>
      </p:pic>
      <p:sp>
        <p:nvSpPr>
          <p:cNvPr id="5" name="Espace réservé du contenu 2"/>
          <p:cNvSpPr txBox="1">
            <a:spLocks/>
          </p:cNvSpPr>
          <p:nvPr/>
        </p:nvSpPr>
        <p:spPr>
          <a:xfrm>
            <a:off x="415284" y="1412776"/>
            <a:ext cx="7467600" cy="2076288"/>
          </a:xfrm>
          <a:prstGeom prst="rect">
            <a:avLst/>
          </a:prstGeom>
        </p:spPr>
        <p:txBody>
          <a:bodyPr vert="horz">
            <a:normAutofit fontScale="92500"/>
          </a:bodyPr>
          <a:lst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Wingdings 2"/>
              <a:buNone/>
            </a:pPr>
            <a:r>
              <a:rPr lang="fr-FR" sz="2400" b="1" u="sng" dirty="0"/>
              <a:t>Article 54 décret n° 2021-571 : ABSENCE DE F3SCT</a:t>
            </a:r>
          </a:p>
          <a:p>
            <a:pPr marL="36576" indent="0" algn="just">
              <a:buFont typeface="Wingdings 2"/>
              <a:buNone/>
            </a:pPr>
            <a:r>
              <a:rPr lang="fr-FR" sz="2400" dirty="0"/>
              <a:t>Lorsqu'aucune formation spécialisée en matière de santé, de sécurité et de conditions de travail n'a été instituée au sein du comité social territorial, le comité social territorial met en œuvre ses compétences.</a:t>
            </a:r>
          </a:p>
        </p:txBody>
      </p:sp>
      <p:sp>
        <p:nvSpPr>
          <p:cNvPr id="8" name="Espace réservé du contenu 2"/>
          <p:cNvSpPr txBox="1">
            <a:spLocks/>
          </p:cNvSpPr>
          <p:nvPr/>
        </p:nvSpPr>
        <p:spPr>
          <a:xfrm>
            <a:off x="415284" y="3645024"/>
            <a:ext cx="8231632" cy="2808312"/>
          </a:xfrm>
          <a:prstGeom prst="rect">
            <a:avLst/>
          </a:prstGeom>
        </p:spPr>
        <p:txBody>
          <a:bodyPr vert="horz">
            <a:normAutofit fontScale="92500" lnSpcReduction="10000"/>
          </a:bodyPr>
          <a:lst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Wingdings 2"/>
              <a:buNone/>
            </a:pPr>
            <a:r>
              <a:rPr lang="fr-FR" sz="2400" b="1" u="sng" dirty="0"/>
              <a:t>Article 77 décret n° 2021-571 : </a:t>
            </a:r>
          </a:p>
          <a:p>
            <a:pPr marL="36576" indent="0">
              <a:buFont typeface="Wingdings 2"/>
              <a:buNone/>
            </a:pPr>
            <a:r>
              <a:rPr lang="fr-FR" sz="2400" b="1" u="sng" dirty="0"/>
              <a:t>DROIT D’EVOCATION/DESSAISISSEMENT</a:t>
            </a:r>
          </a:p>
          <a:p>
            <a:pPr marL="36576" indent="0" algn="just">
              <a:buNone/>
            </a:pPr>
            <a:r>
              <a:rPr lang="fr-FR" sz="2400" dirty="0"/>
              <a:t>Le président du comité social territorial peut, à son initiative, </a:t>
            </a:r>
            <a:r>
              <a:rPr lang="fr-FR" sz="2400" b="1" dirty="0"/>
              <a:t>sous réserve de l'accord de la moitié des membres représentants du personnel</a:t>
            </a:r>
            <a:r>
              <a:rPr lang="fr-FR" sz="2400" dirty="0"/>
              <a:t>, inscrire directement à l'ordre du jour de celui-ci une question faisant l'objet d'une consultation obligatoire de la formation spécialisée. L'avis du comité social territorial se substitue alors à celui de la formation spécialisée.</a:t>
            </a:r>
          </a:p>
        </p:txBody>
      </p:sp>
      <p:sp>
        <p:nvSpPr>
          <p:cNvPr id="7" name="Titre 3">
            <a:extLst>
              <a:ext uri="{FF2B5EF4-FFF2-40B4-BE49-F238E27FC236}">
                <a16:creationId xmlns:a16="http://schemas.microsoft.com/office/drawing/2014/main" id="{365BD29E-B2A0-BA43-2802-E308EE42C862}"/>
              </a:ext>
            </a:extLst>
          </p:cNvPr>
          <p:cNvSpPr txBox="1">
            <a:spLocks/>
          </p:cNvSpPr>
          <p:nvPr/>
        </p:nvSpPr>
        <p:spPr>
          <a:xfrm>
            <a:off x="683568" y="188640"/>
            <a:ext cx="7467600" cy="1015663"/>
          </a:xfrm>
          <a:prstGeom prst="rect">
            <a:avLst/>
          </a:prstGeom>
        </p:spPr>
        <p:txBody>
          <a:bodyPr vert="horz" wrap="square" lIns="45720" rIns="45720" anchor="ctr">
            <a:sp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hangingPunct="0">
              <a:defRPr sz="1800"/>
            </a:pPr>
            <a:r>
              <a:rPr lang="fr-FR" sz="3000" b="1" u="sng" dirty="0">
                <a:latin typeface="Times New Roman" pitchFamily="18"/>
                <a:ea typeface="Arial" pitchFamily="2"/>
                <a:cs typeface="Times New Roman" pitchFamily="18"/>
              </a:rPr>
              <a:t>Thème 2 Moment 1</a:t>
            </a:r>
            <a:r>
              <a:rPr lang="fr-FR" sz="3000" b="1" dirty="0">
                <a:latin typeface="Times New Roman" pitchFamily="18"/>
                <a:ea typeface="Arial" pitchFamily="2"/>
                <a:cs typeface="Times New Roman" pitchFamily="18"/>
              </a:rPr>
              <a:t>:</a:t>
            </a:r>
          </a:p>
          <a:p>
            <a:pPr hangingPunct="0">
              <a:defRPr sz="1800"/>
            </a:pPr>
            <a:r>
              <a:rPr lang="fr-FR" sz="3000" b="1" dirty="0">
                <a:latin typeface="Times New Roman" pitchFamily="18"/>
                <a:ea typeface="Arial" pitchFamily="2"/>
                <a:cs typeface="Times New Roman" pitchFamily="18"/>
              </a:rPr>
              <a:t>Les missions de la  F3SCT</a:t>
            </a:r>
          </a:p>
        </p:txBody>
      </p:sp>
    </p:spTree>
    <p:extLst>
      <p:ext uri="{BB962C8B-B14F-4D97-AF65-F5344CB8AC3E}">
        <p14:creationId xmlns:p14="http://schemas.microsoft.com/office/powerpoint/2010/main" val="1883726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 calcmode="lin" valueType="num">
                                      <p:cBhvr additive="base">
                                        <p:cTn id="17"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anim calcmode="lin" valueType="num">
                                      <p:cBhvr additive="base">
                                        <p:cTn id="23" dur="500" fill="hold"/>
                                        <p:tgtEl>
                                          <p:spTgt spid="8">
                                            <p:txEl>
                                              <p:pRg st="1" end="1"/>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8">
                                            <p:txEl>
                                              <p:pRg st="2" end="2"/>
                                            </p:txEl>
                                          </p:spTgt>
                                        </p:tgtEl>
                                        <p:attrNameLst>
                                          <p:attrName>style.visibility</p:attrName>
                                        </p:attrNameLst>
                                      </p:cBhvr>
                                      <p:to>
                                        <p:strVal val="visible"/>
                                      </p:to>
                                    </p:set>
                                    <p:anim calcmode="lin" valueType="num">
                                      <p:cBhvr additive="base">
                                        <p:cTn id="29" dur="500" fill="hold"/>
                                        <p:tgtEl>
                                          <p:spTgt spid="8">
                                            <p:txEl>
                                              <p:pRg st="2" end="2"/>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nique">
  <a:themeElements>
    <a:clrScheme name="Personnalisé 3">
      <a:dk1>
        <a:srgbClr val="FF6566"/>
      </a:dk1>
      <a:lt1>
        <a:sysClr val="window" lastClr="FFFFFF"/>
      </a:lt1>
      <a:dk2>
        <a:srgbClr val="FFA2A3"/>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que">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que">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1520</TotalTime>
  <Words>1489</Words>
  <Application>Microsoft Office PowerPoint</Application>
  <PresentationFormat>Affichage à l'écran (4:3)</PresentationFormat>
  <Paragraphs>99</Paragraphs>
  <Slides>6</Slides>
  <Notes>5</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6</vt:i4>
      </vt:variant>
    </vt:vector>
  </HeadingPairs>
  <TitlesOfParts>
    <vt:vector size="12" baseType="lpstr">
      <vt:lpstr>Arial</vt:lpstr>
      <vt:lpstr>Calibri</vt:lpstr>
      <vt:lpstr>Franklin Gothic Book</vt:lpstr>
      <vt:lpstr>Times New Roman</vt:lpstr>
      <vt:lpstr>Wingdings 2</vt:lpstr>
      <vt:lpstr>Technique</vt:lpstr>
      <vt:lpstr>Présentation PowerPoint</vt:lpstr>
      <vt:lpstr>Thème 2 Moment 1: Les missions de la  F3SCT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Formateur4a</dc:creator>
  <cp:lastModifiedBy>RODRIGUES, Julien</cp:lastModifiedBy>
  <cp:revision>36</cp:revision>
  <dcterms:created xsi:type="dcterms:W3CDTF">2022-01-18T16:03:51Z</dcterms:created>
  <dcterms:modified xsi:type="dcterms:W3CDTF">2023-02-04T19:55:17Z</dcterms:modified>
</cp:coreProperties>
</file>