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57" r:id="rId3"/>
    <p:sldId id="260" r:id="rId4"/>
    <p:sldId id="259" r:id="rId5"/>
    <p:sldId id="263" r:id="rId6"/>
    <p:sldId id="264" r:id="rId7"/>
    <p:sldId id="265" r:id="rId8"/>
    <p:sldId id="267"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98" autoAdjust="0"/>
  </p:normalViewPr>
  <p:slideViewPr>
    <p:cSldViewPr>
      <p:cViewPr varScale="1">
        <p:scale>
          <a:sx n="54" d="100"/>
          <a:sy n="54" d="100"/>
        </p:scale>
        <p:origin x="1574" y="43"/>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4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3BE801-2E33-4BE6-B623-221A106A6457}" type="datetimeFigureOut">
              <a:rPr lang="fr-FR" smtClean="0"/>
              <a:pPr/>
              <a:t>04/02/2023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4B796-2AF0-428C-9FDD-EC7565C05014}" type="slidenum">
              <a:rPr lang="fr-FR" smtClean="0"/>
              <a:pPr/>
              <a:t>‹N°›</a:t>
            </a:fld>
            <a:endParaRPr lang="fr-FR"/>
          </a:p>
        </p:txBody>
      </p:sp>
    </p:spTree>
    <p:extLst>
      <p:ext uri="{BB962C8B-B14F-4D97-AF65-F5344CB8AC3E}">
        <p14:creationId xmlns:p14="http://schemas.microsoft.com/office/powerpoint/2010/main" val="3450717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374B796-2AF0-428C-9FDD-EC7565C05014}" type="slidenum">
              <a:rPr lang="fr-FR" smtClean="0"/>
              <a:pPr/>
              <a:t>1</a:t>
            </a:fld>
            <a:endParaRPr lang="fr-FR"/>
          </a:p>
        </p:txBody>
      </p:sp>
    </p:spTree>
    <p:extLst>
      <p:ext uri="{BB962C8B-B14F-4D97-AF65-F5344CB8AC3E}">
        <p14:creationId xmlns:p14="http://schemas.microsoft.com/office/powerpoint/2010/main" val="3020354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strike="noStrike" baseline="0" dirty="0"/>
              <a:t>Les </a:t>
            </a:r>
            <a:r>
              <a:rPr lang="fr-FR" sz="1200" b="1" i="0" u="none" strike="noStrike" baseline="0" dirty="0"/>
              <a:t>infractions spécifiques </a:t>
            </a:r>
            <a:r>
              <a:rPr lang="fr-FR" sz="1200" b="0" i="0" u="none" strike="noStrike" baseline="0" dirty="0"/>
              <a:t>ont en commun d’être mises au service de la prévention des accidents du travail. Elles sont constituées une fois constaté le comportement dangereux prévu et réprimé par la loi, sans qu’il faille attendre que le risque ainsi créé ne se transforme, que l’accident ne se produise. C’est </a:t>
            </a:r>
            <a:r>
              <a:rPr lang="fr-FR" sz="1200" b="1" i="0" u="none" strike="noStrike" baseline="0" dirty="0"/>
              <a:t>un</a:t>
            </a:r>
            <a:r>
              <a:rPr lang="fr-FR" sz="1200" b="1" dirty="0"/>
              <a:t> droit pénal spécial de la prévention des accidents du travail et des maladies professionnelles.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dirty="0"/>
          </a:p>
          <a:p>
            <a:pPr marL="36576" indent="0" algn="just">
              <a:buNone/>
            </a:pPr>
            <a:r>
              <a:rPr lang="fr-FR" sz="1200" b="1" dirty="0"/>
              <a:t>Mais seul les livres I à V de la quatrième partie du code du travail s’applique aux collectivités locales </a:t>
            </a:r>
            <a:r>
              <a:rPr lang="fr-FR" sz="1200" dirty="0"/>
              <a:t>[en application combinée de l’article 811-1 du CGFP et de l’article 3 du décret 85-603].</a:t>
            </a:r>
          </a:p>
          <a:p>
            <a:pPr marL="36576" indent="0" algn="just">
              <a:buNone/>
            </a:pPr>
            <a:endParaRPr lang="fr-FR" sz="1200" b="1" dirty="0"/>
          </a:p>
          <a:p>
            <a:pPr marL="36576" indent="0" algn="just">
              <a:buNone/>
            </a:pPr>
            <a:r>
              <a:rPr lang="fr-FR" sz="1200" dirty="0"/>
              <a:t>Une collectivité locale ne pourra donc être poursuivie sur le fondement de ces dispositions pénales du code du travail. Mais l’infraction aux règles posées par les livres I à V (alcool, conservation de </a:t>
            </a:r>
            <a:r>
              <a:rPr lang="fr-FR" sz="1200" dirty="0" err="1"/>
              <a:t>subsances</a:t>
            </a:r>
            <a:r>
              <a:rPr lang="fr-FR" sz="1200" dirty="0"/>
              <a:t> toxiques, défaut d’attestation d’entretien, défaut de DUERP, etc.) pourront appuyer la poursuite de l’employeur dans le cadre des infractions prévues au code pénal lui-même, devant le tribunal correctionnel.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i="0" u="none" strike="noStrike"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i="0" u="none" strike="noStrike" baseline="0" dirty="0"/>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3</a:t>
            </a:fld>
            <a:endParaRPr lang="fr-FR"/>
          </a:p>
        </p:txBody>
      </p:sp>
    </p:spTree>
    <p:extLst>
      <p:ext uri="{BB962C8B-B14F-4D97-AF65-F5344CB8AC3E}">
        <p14:creationId xmlns:p14="http://schemas.microsoft.com/office/powerpoint/2010/main" val="3836006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6576" indent="0">
              <a:buNone/>
            </a:pPr>
            <a:r>
              <a:rPr lang="fr-FR" sz="1200" b="1" dirty="0"/>
              <a:t>LA MISE EN DANGER D’AUTRUI</a:t>
            </a:r>
          </a:p>
          <a:p>
            <a:pPr marL="36576" indent="0">
              <a:buNone/>
            </a:pPr>
            <a:endParaRPr lang="fr-FR" sz="1200" b="1" u="sng" dirty="0"/>
          </a:p>
          <a:p>
            <a:pPr marL="36576" indent="0">
              <a:buNone/>
            </a:pPr>
            <a:r>
              <a:rPr lang="fr-FR" sz="1200" b="1" u="sng" dirty="0"/>
              <a:t>Article 223-1 du Code pénal</a:t>
            </a:r>
          </a:p>
          <a:p>
            <a:pPr marL="36576" indent="0" algn="just">
              <a:buNone/>
            </a:pPr>
            <a:r>
              <a:rPr lang="fr-FR" sz="1200" dirty="0"/>
              <a:t>Le fait d'exposer directement autrui à un risque immédiat de mort ou de blessures de nature à entraîner une mutilation ou une infirmité permanente par la violation manifestement délibérée d'une obligation particulière de prudence ou de sécurité imposée par la loi ou le règlement est puni d'un </a:t>
            </a:r>
            <a:r>
              <a:rPr lang="fr-FR" sz="1200" b="1" dirty="0"/>
              <a:t>an d'emprisonnement et de 15 000 euros d'amende</a:t>
            </a:r>
            <a:r>
              <a:rPr lang="fr-FR" sz="1200" dirty="0"/>
              <a:t>.</a:t>
            </a:r>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4</a:t>
            </a:fld>
            <a:endParaRPr lang="fr-FR"/>
          </a:p>
        </p:txBody>
      </p:sp>
    </p:spTree>
    <p:extLst>
      <p:ext uri="{BB962C8B-B14F-4D97-AF65-F5344CB8AC3E}">
        <p14:creationId xmlns:p14="http://schemas.microsoft.com/office/powerpoint/2010/main" val="2255408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5</a:t>
            </a:fld>
            <a:endParaRPr lang="fr-FR"/>
          </a:p>
        </p:txBody>
      </p:sp>
    </p:spTree>
    <p:extLst>
      <p:ext uri="{BB962C8B-B14F-4D97-AF65-F5344CB8AC3E}">
        <p14:creationId xmlns:p14="http://schemas.microsoft.com/office/powerpoint/2010/main" val="3748122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6</a:t>
            </a:fld>
            <a:endParaRPr lang="fr-FR"/>
          </a:p>
        </p:txBody>
      </p:sp>
    </p:spTree>
    <p:extLst>
      <p:ext uri="{BB962C8B-B14F-4D97-AF65-F5344CB8AC3E}">
        <p14:creationId xmlns:p14="http://schemas.microsoft.com/office/powerpoint/2010/main" val="441579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6576" indent="0" algn="ctr">
              <a:buNone/>
            </a:pPr>
            <a:r>
              <a:rPr lang="fr-FR" sz="2000" b="1" i="1" dirty="0"/>
              <a:t>Une collectivité locale, en tant qu’une personne morale, peut-elle engager sa responsabilité pénale sur la base des infractions pénales du code du travail ???</a:t>
            </a:r>
          </a:p>
          <a:p>
            <a:pPr marL="36576" indent="0">
              <a:buNone/>
            </a:pPr>
            <a:endParaRPr lang="fr-FR" sz="1050" i="1" dirty="0"/>
          </a:p>
          <a:p>
            <a:r>
              <a:rPr lang="fr-FR" sz="1200" b="1" dirty="0"/>
              <a:t>Jurisprudence sur la responsabilité des personnes morales des collectivités</a:t>
            </a:r>
            <a:r>
              <a:rPr lang="fr-FR" sz="1200" dirty="0"/>
              <a:t> </a:t>
            </a:r>
            <a:r>
              <a:rPr lang="fr-FR" sz="1200" b="1" dirty="0"/>
              <a:t>La responsabilité pénale d’une Région ne peut être engagée lors d’un accident survenu à un élève dans un lycée technique</a:t>
            </a:r>
            <a:r>
              <a:rPr lang="fr-FR" sz="1200" dirty="0"/>
              <a:t> et causé par une fraiseuse, machine dangereuse non conforme, alors que la collectivité en avait été pourtant alertée par le proviseur. </a:t>
            </a:r>
            <a:br>
              <a:rPr lang="fr-FR" sz="1200" dirty="0"/>
            </a:br>
            <a:r>
              <a:rPr lang="fr-FR" sz="1200" dirty="0"/>
              <a:t>En effet, la </a:t>
            </a:r>
            <a:r>
              <a:rPr lang="fr-FR" sz="1200" b="1" dirty="0"/>
              <a:t>responsabilité pénale d’une collectivité territoriale en tant que personne morale ne peut être relevée à l’occasion des activités de service public dans ses domaines d’attributions définis par la loi et </a:t>
            </a:r>
            <a:r>
              <a:rPr lang="fr-FR" sz="1200" b="1" dirty="0" err="1"/>
              <a:t>in-susceptibles</a:t>
            </a:r>
            <a:r>
              <a:rPr lang="fr-FR" sz="1200" b="1" dirty="0"/>
              <a:t> de délégation</a:t>
            </a:r>
            <a:r>
              <a:rPr lang="fr-FR" sz="1200" dirty="0"/>
              <a:t> à un organisme privé ou public, comme en matière d’éducation ou de police. </a:t>
            </a:r>
            <a:br>
              <a:rPr lang="fr-FR" sz="1200" dirty="0"/>
            </a:br>
            <a:r>
              <a:rPr lang="fr-FR" sz="1200" dirty="0"/>
              <a:t>Ainsi, </a:t>
            </a:r>
            <a:r>
              <a:rPr lang="fr-FR" sz="1200" b="1" dirty="0"/>
              <a:t>selon la Cour de cassation</a:t>
            </a:r>
            <a:r>
              <a:rPr lang="fr-FR" sz="1200" dirty="0"/>
              <a:t>, « l’obligation incombant à la région de mettre les machines affectées à l’enseignement en conformité avec les prescriptions légales et réglementaires relatives à la sécurité des équipements de travail, participe du service de l’enseignement public, et n’est, dès lors, en raison de sa nature même, susceptible de faire l’objet de convention de délégation de service public ». Cass. </a:t>
            </a:r>
            <a:r>
              <a:rPr lang="fr-FR" sz="1200" dirty="0" err="1"/>
              <a:t>crim</a:t>
            </a:r>
            <a:r>
              <a:rPr lang="fr-FR" sz="1200" dirty="0"/>
              <a:t>., n° 00-87.705, 11 déc. 2001.</a:t>
            </a:r>
          </a:p>
          <a:p>
            <a:r>
              <a:rPr lang="fr-FR" sz="1200" dirty="0"/>
              <a:t>A l’inverse, </a:t>
            </a:r>
            <a:r>
              <a:rPr lang="fr-FR" sz="1200" b="1" dirty="0"/>
              <a:t>une Commune et une entreprise de travaux électriques</a:t>
            </a:r>
            <a:r>
              <a:rPr lang="fr-FR" sz="1200" dirty="0"/>
              <a:t> ont été condamnées pénalement en tant que personnes morales suite à un accident du travail intervenu lors d’une opération de maintenance électrique dans un théâtre municipal ; il leur était reproché le défaut de plan de prévention prescrit dans ce cas par le Code du travail. </a:t>
            </a:r>
          </a:p>
          <a:p>
            <a:r>
              <a:rPr lang="fr-FR" sz="1200" b="1" dirty="0"/>
              <a:t>Concernant la responsabilité de la commune</a:t>
            </a:r>
            <a:r>
              <a:rPr lang="fr-FR" sz="1200" dirty="0"/>
              <a:t>, </a:t>
            </a:r>
            <a:r>
              <a:rPr lang="fr-FR" sz="1200" b="1" dirty="0"/>
              <a:t>la Cour de cassation a relevé,</a:t>
            </a:r>
            <a:r>
              <a:rPr lang="fr-FR" sz="1200" dirty="0"/>
              <a:t> que la loi sur la responsabilité pénale des collectivités limite la possibilité de la mise en cause aux seules les activités qui ne peuvent faire l’objet de délégation de service public comme les activités de police ou d’éducation.</a:t>
            </a:r>
          </a:p>
          <a:p>
            <a:r>
              <a:rPr lang="fr-FR" sz="1200" dirty="0"/>
              <a:t>Les autres activités, envisagées par leur nature (et non par leur mode d’exploitation, ni par leur rattachement à une activité principale), entrent dans le champ des activités susceptibles de délégation avec, en cas de faute, engagement possible de la responsabilité pénale de la personne morale de la collectivité : tel est le cas de la maintenance électrique d’un théâtre municipal ou d’une salle de classe … Cass. </a:t>
            </a:r>
            <a:r>
              <a:rPr lang="fr-FR" sz="1200" dirty="0" err="1"/>
              <a:t>crim</a:t>
            </a:r>
            <a:r>
              <a:rPr lang="fr-FR" sz="1200" dirty="0"/>
              <a:t>., n° 01-83.160, 3 avril 2002, Sté SGTE Travaux électriques et autres.</a:t>
            </a:r>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7</a:t>
            </a:fld>
            <a:endParaRPr lang="fr-FR"/>
          </a:p>
        </p:txBody>
      </p:sp>
    </p:spTree>
    <p:extLst>
      <p:ext uri="{BB962C8B-B14F-4D97-AF65-F5344CB8AC3E}">
        <p14:creationId xmlns:p14="http://schemas.microsoft.com/office/powerpoint/2010/main" val="1496430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8</a:t>
            </a:fld>
            <a:endParaRPr lang="fr-FR"/>
          </a:p>
        </p:txBody>
      </p:sp>
    </p:spTree>
    <p:extLst>
      <p:ext uri="{BB962C8B-B14F-4D97-AF65-F5344CB8AC3E}">
        <p14:creationId xmlns:p14="http://schemas.microsoft.com/office/powerpoint/2010/main" val="3006922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r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17" name="Sous-titr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Modifiez le style des sous-titres du masque</a:t>
            </a:r>
            <a:endParaRPr kumimoji="0" lang="en-US"/>
          </a:p>
        </p:txBody>
      </p:sp>
      <p:sp>
        <p:nvSpPr>
          <p:cNvPr id="30" name="Espace réservé de la date 29"/>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a:t>Modifiez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r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Modifiez les styles du texte du masque</a:t>
            </a:r>
          </a:p>
        </p:txBody>
      </p:sp>
      <p:sp>
        <p:nvSpPr>
          <p:cNvPr id="4" name="Espace réservé de la date 3"/>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FR"/>
              <a:t>Modifiez le style du titre</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8" name="Espace réservé du numéro de diapositive 7"/>
          <p:cNvSpPr>
            <a:spLocks noGrp="1"/>
          </p:cNvSpPr>
          <p:nvPr>
            <p:ph type="sldNum" sz="quarter" idx="11"/>
          </p:nvPr>
        </p:nvSpPr>
        <p:spPr/>
        <p:txBody>
          <a:bodyPr/>
          <a:lstStyle/>
          <a:p>
            <a:fld id="{6BD35534-30AC-4B1D-BED5-9F823ACB88A3}" type="slidenum">
              <a:rPr lang="fr-FR" smtClean="0"/>
              <a:pPr/>
              <a:t>‹N°›</a:t>
            </a:fld>
            <a:endParaRPr lang="fr-FR"/>
          </a:p>
        </p:txBody>
      </p:sp>
      <p:sp>
        <p:nvSpPr>
          <p:cNvPr id="9" name="Espace réservé du pied de page 8"/>
          <p:cNvSpPr>
            <a:spLocks noGrp="1"/>
          </p:cNvSpPr>
          <p:nvPr>
            <p:ph type="ftr" sz="quarter" idx="12"/>
          </p:nvPr>
        </p:nvSpPr>
        <p:spPr/>
        <p:txBody>
          <a:body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fr-FR"/>
              <a:t>Modifiez le style du titre</a:t>
            </a:r>
            <a:endParaRPr kumimoji="0" lang="en-US"/>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a:t>Modifiez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156448" y="6422064"/>
            <a:ext cx="762000" cy="365125"/>
          </a:xfrm>
        </p:spPr>
        <p:txBody>
          <a:bodyPr/>
          <a:lstStyle/>
          <a:p>
            <a:fld id="{6BD35534-30AC-4B1D-BED5-9F823ACB88A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fr-FR"/>
              <a:t>Modifiez le style du titre</a:t>
            </a:r>
            <a:endParaRPr kumimoji="0" lang="en-US"/>
          </a:p>
        </p:txBody>
      </p:sp>
      <p:sp>
        <p:nvSpPr>
          <p:cNvPr id="3" name="Espace réservé pour une imag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a:t>Modifiez les styles du texte du masque</a:t>
            </a:r>
          </a:p>
        </p:txBody>
      </p:sp>
      <p:sp>
        <p:nvSpPr>
          <p:cNvPr id="5" name="Espace réservé de la date 4"/>
          <p:cNvSpPr>
            <a:spLocks noGrp="1"/>
          </p:cNvSpPr>
          <p:nvPr>
            <p:ph type="dt" sz="half" idx="10"/>
          </p:nvPr>
        </p:nvSpPr>
        <p:spPr>
          <a:xfrm>
            <a:off x="457200" y="6422064"/>
            <a:ext cx="2133600" cy="365125"/>
          </a:xfrm>
        </p:spPr>
        <p:txBody>
          <a:bodyPr/>
          <a:lstStyle/>
          <a:p>
            <a:fld id="{F69A6394-F618-4566-83B6-0D996104A931}" type="datetimeFigureOut">
              <a:rPr lang="fr-FR" smtClean="0"/>
              <a:pPr/>
              <a:t>04/02/2023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e libre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FR"/>
              <a:t>Modifiez le style du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69A6394-F618-4566-83B6-0D996104A931}" type="datetimeFigureOut">
              <a:rPr lang="fr-FR" smtClean="0"/>
              <a:pPr/>
              <a:t>04/02/2023</a:t>
            </a:fld>
            <a:endParaRPr lang="fr-FR"/>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fr-FR"/>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BD35534-30AC-4B1D-BED5-9F823ACB88A3}"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shade val="40000"/>
                <a:satMod val="150000"/>
              </a:schemeClr>
            </a:gs>
            <a:gs pos="30000">
              <a:schemeClr val="bg2">
                <a:shade val="60000"/>
                <a:satMod val="150000"/>
              </a:schemeClr>
            </a:gs>
            <a:gs pos="100000">
              <a:schemeClr val="bg2">
                <a:tint val="83000"/>
                <a:satMod val="200000"/>
              </a:schemeClr>
            </a:gs>
          </a:gsLst>
          <a:lin ang="13000000" scaled="0"/>
        </a:gradFill>
        <a:effectLst/>
      </p:bgPr>
    </p:bg>
    <p:spTree>
      <p:nvGrpSpPr>
        <p:cNvPr id="1" name=""/>
        <p:cNvGrpSpPr/>
        <p:nvPr/>
      </p:nvGrpSpPr>
      <p:grpSpPr>
        <a:xfrm>
          <a:off x="0" y="0"/>
          <a:ext cx="0" cy="0"/>
          <a:chOff x="0" y="0"/>
          <a:chExt cx="0" cy="0"/>
        </a:xfrm>
      </p:grpSpPr>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5" y="97272"/>
            <a:ext cx="686327" cy="891877"/>
          </a:xfrm>
          <a:prstGeom prst="rect">
            <a:avLst/>
          </a:prstGeom>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260648"/>
            <a:ext cx="1001637" cy="1457003"/>
          </a:xfrm>
          <a:prstGeom prst="rect">
            <a:avLst/>
          </a:prstGeom>
        </p:spPr>
      </p:pic>
      <p:sp>
        <p:nvSpPr>
          <p:cNvPr id="6" name="Rectangle 5"/>
          <p:cNvSpPr/>
          <p:nvPr/>
        </p:nvSpPr>
        <p:spPr>
          <a:xfrm>
            <a:off x="1547664" y="358207"/>
            <a:ext cx="7344816" cy="1754326"/>
          </a:xfrm>
          <a:prstGeom prst="rect">
            <a:avLst/>
          </a:prstGeom>
        </p:spPr>
        <p:txBody>
          <a:bodyPr wrap="square">
            <a:spAutoFit/>
          </a:bodyPr>
          <a:lstStyle/>
          <a:p>
            <a:pPr lvl="0" hangingPunct="0">
              <a:defRPr sz="1800"/>
            </a:pPr>
            <a:r>
              <a:rPr lang="fr-FR" sz="3600" b="1" u="sng" dirty="0">
                <a:latin typeface="Times New Roman" pitchFamily="18"/>
                <a:ea typeface="Arial" pitchFamily="2"/>
                <a:cs typeface="Times New Roman" pitchFamily="18"/>
              </a:rPr>
              <a:t>Thème 1 et Moment 2</a:t>
            </a:r>
            <a:r>
              <a:rPr lang="fr-FR" sz="3600" b="1" dirty="0">
                <a:latin typeface="Times New Roman" pitchFamily="18"/>
                <a:ea typeface="Arial" pitchFamily="2"/>
                <a:cs typeface="Times New Roman" pitchFamily="18"/>
              </a:rPr>
              <a:t> :</a:t>
            </a:r>
          </a:p>
          <a:p>
            <a:pPr lvl="0" hangingPunct="0">
              <a:defRPr sz="1800"/>
            </a:pPr>
            <a:r>
              <a:rPr lang="fr-FR" sz="3600" b="1" dirty="0">
                <a:latin typeface="Times New Roman" pitchFamily="18"/>
                <a:ea typeface="Arial" pitchFamily="2"/>
                <a:cs typeface="Times New Roman" pitchFamily="18"/>
              </a:rPr>
              <a:t>Les responsabilités de l’employeur et de ses représentants</a:t>
            </a:r>
          </a:p>
        </p:txBody>
      </p:sp>
      <p:sp>
        <p:nvSpPr>
          <p:cNvPr id="10" name="ZoneTexte 9"/>
          <p:cNvSpPr txBox="1"/>
          <p:nvPr/>
        </p:nvSpPr>
        <p:spPr>
          <a:xfrm>
            <a:off x="251520" y="1844824"/>
            <a:ext cx="1001637" cy="369332"/>
          </a:xfrm>
          <a:prstGeom prst="rect">
            <a:avLst/>
          </a:prstGeom>
          <a:solidFill>
            <a:srgbClr val="92D050"/>
          </a:solidFill>
          <a:scene3d>
            <a:camera prst="orthographicFront"/>
            <a:lightRig rig="threePt" dir="t"/>
          </a:scene3d>
          <a:sp3d extrusionH="76200" contourW="38100">
            <a:bevelT/>
            <a:extrusionClr>
              <a:srgbClr val="FFFF00"/>
            </a:extrusionClr>
          </a:sp3d>
        </p:spPr>
        <p:txBody>
          <a:bodyPr wrap="square" rtlCol="0">
            <a:spAutoFit/>
          </a:bodyPr>
          <a:lstStyle/>
          <a:p>
            <a:r>
              <a:rPr lang="fr-FR" dirty="0">
                <a:solidFill>
                  <a:srgbClr val="000000"/>
                </a:solidFill>
              </a:rPr>
              <a:t>T1 – F8</a:t>
            </a:r>
          </a:p>
        </p:txBody>
      </p:sp>
      <p:sp>
        <p:nvSpPr>
          <p:cNvPr id="2" name="ZoneTexte 1"/>
          <p:cNvSpPr txBox="1"/>
          <p:nvPr/>
        </p:nvSpPr>
        <p:spPr>
          <a:xfrm>
            <a:off x="1450300" y="2406365"/>
            <a:ext cx="7693700" cy="4093428"/>
          </a:xfrm>
          <a:prstGeom prst="rect">
            <a:avLst/>
          </a:prstGeom>
          <a:noFill/>
        </p:spPr>
        <p:txBody>
          <a:bodyPr wrap="square" rtlCol="0">
            <a:spAutoFit/>
          </a:bodyPr>
          <a:lstStyle/>
          <a:p>
            <a:pPr algn="just"/>
            <a:r>
              <a:rPr lang="fr-FR" sz="2200" dirty="0"/>
              <a:t>Deux grandes catégories de responsabilités :</a:t>
            </a:r>
          </a:p>
          <a:p>
            <a:pPr marL="285750" indent="-285750" algn="just">
              <a:buFont typeface="Wingdings" panose="05000000000000000000" pitchFamily="2" charset="2"/>
              <a:buChar char="Ø"/>
            </a:pPr>
            <a:r>
              <a:rPr lang="fr-FR" sz="2200" dirty="0"/>
              <a:t>Les responsabilités indemnitaires</a:t>
            </a:r>
          </a:p>
          <a:p>
            <a:pPr marL="285750" indent="-285750" algn="just">
              <a:buFont typeface="Wingdings" panose="05000000000000000000" pitchFamily="2" charset="2"/>
              <a:buChar char="Ø"/>
            </a:pPr>
            <a:r>
              <a:rPr lang="fr-FR" sz="2200" dirty="0"/>
              <a:t>Les responsabilités sanctionnatrices</a:t>
            </a:r>
          </a:p>
          <a:p>
            <a:pPr marL="285750" indent="-285750" algn="just">
              <a:buFont typeface="Arial" panose="020B0604020202020204" pitchFamily="34" charset="0"/>
              <a:buChar char="•"/>
            </a:pPr>
            <a:endParaRPr lang="fr-FR" sz="2200" dirty="0"/>
          </a:p>
          <a:p>
            <a:pPr algn="just"/>
            <a:r>
              <a:rPr lang="fr-FR" sz="2200" dirty="0"/>
              <a:t>Pour les responsabilités indemnitaires, il s’agit</a:t>
            </a:r>
          </a:p>
          <a:p>
            <a:pPr marL="285750" indent="-285750" algn="just">
              <a:buFont typeface="Arial" panose="020B0604020202020204" pitchFamily="34" charset="0"/>
              <a:buChar char="•"/>
            </a:pPr>
            <a:r>
              <a:rPr lang="fr-FR" sz="2200" dirty="0"/>
              <a:t>de la responsabilité administrative</a:t>
            </a:r>
          </a:p>
          <a:p>
            <a:pPr marL="285750" indent="-285750" algn="just">
              <a:buFont typeface="Arial" panose="020B0604020202020204" pitchFamily="34" charset="0"/>
              <a:buChar char="•"/>
            </a:pPr>
            <a:r>
              <a:rPr lang="fr-FR" sz="2200" dirty="0"/>
              <a:t>de la responsabilité civile</a:t>
            </a:r>
          </a:p>
          <a:p>
            <a:pPr algn="just"/>
            <a:endParaRPr lang="fr-FR" sz="2200" dirty="0"/>
          </a:p>
          <a:p>
            <a:pPr algn="just"/>
            <a:r>
              <a:rPr lang="fr-FR" sz="2200" dirty="0"/>
              <a:t>Pour les responsabilités sanctionnatrices, il s’agit </a:t>
            </a:r>
          </a:p>
          <a:p>
            <a:pPr marL="285750" indent="-285750" algn="just">
              <a:buFont typeface="Arial" panose="020B0604020202020204" pitchFamily="34" charset="0"/>
              <a:buChar char="•"/>
            </a:pPr>
            <a:r>
              <a:rPr lang="fr-FR" sz="2200" dirty="0"/>
              <a:t>de la responsabilité pénale</a:t>
            </a:r>
          </a:p>
          <a:p>
            <a:pPr marL="285750" indent="-285750" algn="just">
              <a:buFont typeface="Arial" panose="020B0604020202020204" pitchFamily="34" charset="0"/>
              <a:buChar char="•"/>
            </a:pPr>
            <a:r>
              <a:rPr lang="fr-FR" sz="2200" dirty="0"/>
              <a:t>de la responsabilité disciplinaire </a:t>
            </a:r>
          </a:p>
          <a:p>
            <a:pPr algn="just"/>
            <a:endParaRPr lang="fr-FR" dirty="0"/>
          </a:p>
        </p:txBody>
      </p:sp>
    </p:spTree>
    <p:extLst>
      <p:ext uri="{BB962C8B-B14F-4D97-AF65-F5344CB8AC3E}">
        <p14:creationId xmlns:p14="http://schemas.microsoft.com/office/powerpoint/2010/main" val="63009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
                                            <p:txEl>
                                              <p:pRg st="4" end="4"/>
                                            </p:txEl>
                                          </p:spTgt>
                                        </p:tgtEl>
                                        <p:attrNameLst>
                                          <p:attrName>style.visibility</p:attrName>
                                        </p:attrNameLst>
                                      </p:cBhvr>
                                      <p:to>
                                        <p:strVal val="visible"/>
                                      </p:to>
                                    </p:set>
                                    <p:animEffect transition="in" filter="fade">
                                      <p:cBhvr>
                                        <p:cTn id="14" dur="500"/>
                                        <p:tgtEl>
                                          <p:spTgt spid="2">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fade">
                                      <p:cBhvr>
                                        <p:cTn id="31" dur="500"/>
                                        <p:tgtEl>
                                          <p:spTgt spid="2">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anim calcmode="lin" valueType="num">
                                      <p:cBhvr additive="base">
                                        <p:cTn id="36"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 calcmode="lin" valueType="num">
                                      <p:cBhvr additive="base">
                                        <p:cTn id="42" dur="500" fill="hold"/>
                                        <p:tgtEl>
                                          <p:spTgt spid="2">
                                            <p:txEl>
                                              <p:pRg st="10" end="1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268760"/>
            <a:ext cx="8064896" cy="5040560"/>
          </a:xfrm>
        </p:spPr>
        <p:txBody>
          <a:bodyPr>
            <a:normAutofit/>
          </a:bodyPr>
          <a:lstStyle/>
          <a:p>
            <a:pPr marL="36576" indent="0" algn="just">
              <a:buNone/>
            </a:pPr>
            <a:r>
              <a:rPr lang="fr-FR" sz="2000" dirty="0"/>
              <a:t>L’administration est soumise au </a:t>
            </a:r>
            <a:r>
              <a:rPr lang="fr-FR" sz="2000" b="1" dirty="0"/>
              <a:t>principe de responsabilité</a:t>
            </a:r>
            <a:r>
              <a:rPr lang="fr-FR" sz="2000" dirty="0"/>
              <a:t>, qui l’oblige à réparer les dommages ou préjudices causés par son activité ou celle de ses agents. Un recours de plein-contentieux doit alors être formé devant le tribunal administratif. </a:t>
            </a:r>
            <a:r>
              <a:rPr lang="fr-FR" sz="2000" b="1" dirty="0"/>
              <a:t>Deux types de responsabilités</a:t>
            </a:r>
            <a:r>
              <a:rPr lang="fr-FR" sz="2000" dirty="0"/>
              <a:t>.</a:t>
            </a:r>
          </a:p>
          <a:p>
            <a:pPr marL="36576" indent="0" algn="just">
              <a:buNone/>
            </a:pPr>
            <a:endParaRPr lang="fr-FR" sz="2000" dirty="0"/>
          </a:p>
          <a:p>
            <a:pPr algn="just"/>
            <a:r>
              <a:rPr lang="fr-FR" sz="2000" b="1" dirty="0"/>
              <a:t>Responsabilité pour faute </a:t>
            </a:r>
            <a:r>
              <a:rPr lang="fr-FR" sz="2000" dirty="0"/>
              <a:t>: la victime doit alors démontrer une faute (simple ou lourde selon les cas) de l’administration.</a:t>
            </a:r>
          </a:p>
          <a:p>
            <a:pPr algn="just"/>
            <a:endParaRPr lang="fr-FR" sz="2000" dirty="0"/>
          </a:p>
          <a:p>
            <a:pPr algn="just"/>
            <a:r>
              <a:rPr lang="fr-FR" sz="2000" b="1" dirty="0"/>
              <a:t>Responsabilité sans faute</a:t>
            </a:r>
            <a:r>
              <a:rPr lang="fr-FR" sz="2000" dirty="0"/>
              <a:t> : il faut seulement prouver que le dommage est en lien avec une activité de l’administration, qui n’a pas commis de faute pour autant.</a:t>
            </a:r>
          </a:p>
          <a:p>
            <a:pPr marL="446088" indent="0" algn="just">
              <a:buNone/>
            </a:pPr>
            <a:r>
              <a:rPr lang="fr-FR" sz="2000" dirty="0"/>
              <a:t>Par exemple, un agent des espaces verts qui se blesse lors de son service 	avec sa tronçonneuse, sans qu’aucune négligence ne 	puisse être reprochée à 	l’administration ou aux élu-e-s.</a:t>
            </a:r>
          </a:p>
          <a:p>
            <a:pPr algn="just"/>
            <a:endParaRPr lang="fr-FR" sz="1700" dirty="0"/>
          </a:p>
          <a:p>
            <a:pPr algn="just"/>
            <a:endParaRPr lang="fr-FR" sz="1700"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
        <p:nvSpPr>
          <p:cNvPr id="2" name="Titre 3">
            <a:extLst>
              <a:ext uri="{FF2B5EF4-FFF2-40B4-BE49-F238E27FC236}">
                <a16:creationId xmlns:a16="http://schemas.microsoft.com/office/drawing/2014/main" id="{4F4498D4-4D3A-D610-1AAE-8B516CD8AF56}"/>
              </a:ext>
            </a:extLst>
          </p:cNvPr>
          <p:cNvSpPr>
            <a:spLocks noGrp="1"/>
          </p:cNvSpPr>
          <p:nvPr>
            <p:ph type="title"/>
          </p:nvPr>
        </p:nvSpPr>
        <p:spPr>
          <a:xfrm>
            <a:off x="467544" y="11663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La responsabilité administrative de l’employeur</a:t>
            </a:r>
          </a:p>
        </p:txBody>
      </p:sp>
    </p:spTree>
    <p:extLst>
      <p:ext uri="{BB962C8B-B14F-4D97-AF65-F5344CB8AC3E}">
        <p14:creationId xmlns:p14="http://schemas.microsoft.com/office/powerpoint/2010/main" val="265229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340768"/>
            <a:ext cx="8064896" cy="5112568"/>
          </a:xfrm>
        </p:spPr>
        <p:txBody>
          <a:bodyPr>
            <a:normAutofit lnSpcReduction="10000"/>
          </a:bodyPr>
          <a:lstStyle/>
          <a:p>
            <a:pPr marL="36576" indent="0">
              <a:buNone/>
            </a:pPr>
            <a:r>
              <a:rPr lang="fr-FR" sz="1800" b="1" u="sng" dirty="0"/>
              <a:t>LES INFRACTIONS PENALES SPECIALES DU CODE DU TRAVAIL</a:t>
            </a:r>
            <a:r>
              <a:rPr lang="fr-FR" sz="1800" dirty="0"/>
              <a:t> :</a:t>
            </a:r>
          </a:p>
          <a:p>
            <a:pPr marL="36576" indent="0">
              <a:buNone/>
            </a:pPr>
            <a:r>
              <a:rPr lang="fr-FR" sz="1800" b="1" dirty="0"/>
              <a:t>4</a:t>
            </a:r>
            <a:r>
              <a:rPr lang="fr-FR" sz="1800" b="1" baseline="30000" dirty="0"/>
              <a:t>e</a:t>
            </a:r>
            <a:r>
              <a:rPr lang="fr-FR" sz="1800" b="1" dirty="0"/>
              <a:t> PARTIE LIVRE VII TITRE IV</a:t>
            </a:r>
          </a:p>
          <a:p>
            <a:pPr marL="36576" indent="0">
              <a:buNone/>
            </a:pPr>
            <a:endParaRPr lang="fr-FR" sz="1800" b="1" dirty="0"/>
          </a:p>
          <a:p>
            <a:pPr marL="36576" indent="0" algn="just">
              <a:buNone/>
            </a:pPr>
            <a:r>
              <a:rPr lang="fr-FR" sz="2000" b="0" i="0" u="none" strike="noStrike" baseline="0" dirty="0"/>
              <a:t>Les </a:t>
            </a:r>
            <a:r>
              <a:rPr lang="fr-FR" sz="2000" b="1" i="0" u="none" strike="noStrike" baseline="0" dirty="0"/>
              <a:t>infractions spécifiques </a:t>
            </a:r>
            <a:r>
              <a:rPr lang="fr-FR" sz="2000" b="0" i="0" u="none" strike="noStrike" baseline="0" dirty="0"/>
              <a:t>constituent </a:t>
            </a:r>
            <a:r>
              <a:rPr lang="fr-FR" sz="2000" b="1" i="0" u="none" strike="noStrike" baseline="0" dirty="0"/>
              <a:t>un</a:t>
            </a:r>
            <a:r>
              <a:rPr lang="fr-FR" sz="2000" b="1" dirty="0"/>
              <a:t> droit pénal spécial de la prévention des accidents du travail et des maladies professionnelles. </a:t>
            </a:r>
            <a:r>
              <a:rPr lang="fr-FR" sz="2000" dirty="0"/>
              <a:t>Le seul non-respect des prescriptions du code du travail en matière santé pourra justifier une sanction contre un employeur privé.</a:t>
            </a:r>
            <a:endParaRPr lang="fr-FR" sz="2000" i="0" u="none" strike="noStrike" baseline="0" dirty="0"/>
          </a:p>
          <a:p>
            <a:pPr marL="36576" indent="0" algn="just">
              <a:buNone/>
            </a:pPr>
            <a:endParaRPr lang="fr-FR" sz="2000" dirty="0"/>
          </a:p>
          <a:p>
            <a:pPr marL="36576" indent="0" algn="just">
              <a:buNone/>
            </a:pPr>
            <a:r>
              <a:rPr lang="fr-FR" sz="2000" b="1" dirty="0"/>
              <a:t>Mais seul les livres I à V de la quatrième partie du code du travail s’applique aux collectivités locales.</a:t>
            </a:r>
          </a:p>
          <a:p>
            <a:pPr marL="36576" indent="0" algn="just">
              <a:buNone/>
            </a:pPr>
            <a:endParaRPr lang="fr-FR" sz="2000" b="1" dirty="0"/>
          </a:p>
          <a:p>
            <a:pPr marL="36576" indent="0" algn="just">
              <a:buNone/>
            </a:pPr>
            <a:r>
              <a:rPr lang="fr-FR" sz="2000" dirty="0"/>
              <a:t>Une collectivité locale ne pourra donc être poursuivie sur le fondement de ces dispositions pénales du code du travail. Mais elles pourront appuyer la poursuite de l’employeur dans le cadre des infractions prévues au code pénal lui-même, devant le tribunal correctionnel.</a:t>
            </a:r>
          </a:p>
          <a:p>
            <a:pPr marL="36576" indent="0">
              <a:buNone/>
            </a:pPr>
            <a:endParaRPr lang="fr-FR" sz="1800" b="1" dirty="0"/>
          </a:p>
          <a:p>
            <a:pPr marL="36576" indent="0">
              <a:buNone/>
            </a:pPr>
            <a:endParaRPr lang="fr-FR" sz="1800" b="1"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
        <p:nvSpPr>
          <p:cNvPr id="7" name="Titre 3">
            <a:extLst>
              <a:ext uri="{FF2B5EF4-FFF2-40B4-BE49-F238E27FC236}">
                <a16:creationId xmlns:a16="http://schemas.microsoft.com/office/drawing/2014/main" id="{A465FD77-209F-B3E9-6010-4DAC431F8CEC}"/>
              </a:ext>
            </a:extLst>
          </p:cNvPr>
          <p:cNvSpPr>
            <a:spLocks noGrp="1"/>
          </p:cNvSpPr>
          <p:nvPr>
            <p:ph type="title"/>
          </p:nvPr>
        </p:nvSpPr>
        <p:spPr>
          <a:xfrm>
            <a:off x="467544" y="11663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La responsabilité pénale de l’employeur</a:t>
            </a:r>
          </a:p>
        </p:txBody>
      </p:sp>
    </p:spTree>
    <p:extLst>
      <p:ext uri="{BB962C8B-B14F-4D97-AF65-F5344CB8AC3E}">
        <p14:creationId xmlns:p14="http://schemas.microsoft.com/office/powerpoint/2010/main" val="1163339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412776"/>
            <a:ext cx="7776860" cy="5559480"/>
          </a:xfrm>
        </p:spPr>
        <p:txBody>
          <a:bodyPr>
            <a:normAutofit/>
          </a:bodyPr>
          <a:lstStyle/>
          <a:p>
            <a:pPr marL="36576" indent="0">
              <a:buNone/>
            </a:pPr>
            <a:r>
              <a:rPr lang="fr-FR" sz="2400" b="1" u="sng" dirty="0"/>
              <a:t>LES INFRACTIONS GENERALES DU CODE PENAL</a:t>
            </a:r>
            <a:r>
              <a:rPr lang="fr-FR" sz="2400" b="1" dirty="0"/>
              <a:t> :</a:t>
            </a:r>
          </a:p>
          <a:p>
            <a:pPr marL="36576" indent="0">
              <a:buNone/>
            </a:pPr>
            <a:r>
              <a:rPr lang="fr-FR" sz="2200" b="1" dirty="0"/>
              <a:t>LA MISE EN DANGER D’AUTRUI</a:t>
            </a:r>
          </a:p>
          <a:p>
            <a:pPr marL="36576" indent="0">
              <a:buNone/>
            </a:pPr>
            <a:r>
              <a:rPr lang="fr-FR" sz="2200" b="1" dirty="0"/>
              <a:t>=&gt; Article 223-1 du Code pénal</a:t>
            </a:r>
          </a:p>
          <a:p>
            <a:pPr marL="36576" indent="0" algn="just">
              <a:buNone/>
            </a:pPr>
            <a:r>
              <a:rPr lang="fr-FR" sz="2200" dirty="0"/>
              <a:t>puni d'un </a:t>
            </a:r>
            <a:r>
              <a:rPr lang="fr-FR" sz="2200" b="1" dirty="0"/>
              <a:t>an d'emprisonnement et de 15 000 euros d'amende.</a:t>
            </a:r>
          </a:p>
          <a:p>
            <a:pPr marL="36576" indent="0" algn="just">
              <a:buNone/>
            </a:pPr>
            <a:endParaRPr lang="fr-FR" sz="2400" b="1" dirty="0"/>
          </a:p>
          <a:p>
            <a:pPr marL="36576" indent="0">
              <a:buNone/>
            </a:pPr>
            <a:r>
              <a:rPr lang="fr-FR" sz="2200" b="1" dirty="0"/>
              <a:t>LES INFRACTIONS D’IMPRUDENCE</a:t>
            </a:r>
            <a:endParaRPr lang="fr-FR" sz="2200" b="1" u="sng" dirty="0"/>
          </a:p>
          <a:p>
            <a:pPr marL="36576" indent="0">
              <a:buNone/>
            </a:pPr>
            <a:r>
              <a:rPr lang="fr-FR" sz="2200" b="1" dirty="0"/>
              <a:t>=&gt; Article 221-6 du Code pénal</a:t>
            </a:r>
          </a:p>
          <a:p>
            <a:pPr marL="36576" indent="0" algn="just">
              <a:buNone/>
            </a:pPr>
            <a:r>
              <a:rPr lang="fr-FR" sz="2200" dirty="0"/>
              <a:t>puni de </a:t>
            </a:r>
            <a:r>
              <a:rPr lang="fr-FR" sz="2200" b="1" dirty="0"/>
              <a:t>trois ans d'emprisonnement et de 45 000 euros d'amende</a:t>
            </a:r>
            <a:r>
              <a:rPr lang="fr-FR" sz="2200" dirty="0"/>
              <a:t>. </a:t>
            </a:r>
          </a:p>
          <a:p>
            <a:pPr marL="36576" indent="0" algn="just">
              <a:buNone/>
            </a:pPr>
            <a:r>
              <a:rPr lang="fr-FR" sz="2200" dirty="0"/>
              <a:t>ou de </a:t>
            </a:r>
            <a:r>
              <a:rPr lang="fr-FR" sz="2200" b="1" dirty="0"/>
              <a:t>cinq ans d'emprisonnement et à 75 000 euros d'amende</a:t>
            </a:r>
            <a:r>
              <a:rPr lang="fr-FR" sz="2200" dirty="0"/>
              <a:t>, en cas de violation manifestement délibérée d'une obligation particulière de prudence ou de sécurité.</a:t>
            </a:r>
          </a:p>
          <a:p>
            <a:pPr marL="36576" indent="0" algn="just">
              <a:buNone/>
            </a:pPr>
            <a:endParaRPr lang="fr-FR" sz="2400" dirty="0"/>
          </a:p>
          <a:p>
            <a:pPr marL="36576" indent="0" algn="just">
              <a:buNone/>
            </a:pPr>
            <a:endParaRPr lang="fr-FR" sz="1800" b="1" u="sng" dirty="0"/>
          </a:p>
          <a:p>
            <a:pPr algn="just">
              <a:buFontTx/>
              <a:buChar char="-"/>
            </a:pPr>
            <a:endParaRPr lang="fr-FR" sz="1800" dirty="0"/>
          </a:p>
        </p:txBody>
      </p:sp>
      <p:sp>
        <p:nvSpPr>
          <p:cNvPr id="4" name="Titre 3"/>
          <p:cNvSpPr>
            <a:spLocks noGrp="1"/>
          </p:cNvSpPr>
          <p:nvPr>
            <p:ph type="title"/>
          </p:nvPr>
        </p:nvSpPr>
        <p:spPr>
          <a:xfrm>
            <a:off x="467544" y="11663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La responsabilité pénale de l’employeur</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Tree>
    <p:extLst>
      <p:ext uri="{BB962C8B-B14F-4D97-AF65-F5344CB8AC3E}">
        <p14:creationId xmlns:p14="http://schemas.microsoft.com/office/powerpoint/2010/main" val="238419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FABED7F-F737-7AB3-D6CE-DE74ABA2E5C7}"/>
              </a:ext>
            </a:extLst>
          </p:cNvPr>
          <p:cNvSpPr>
            <a:spLocks noGrp="1"/>
          </p:cNvSpPr>
          <p:nvPr>
            <p:ph idx="1"/>
          </p:nvPr>
        </p:nvSpPr>
        <p:spPr>
          <a:xfrm>
            <a:off x="467544" y="1412776"/>
            <a:ext cx="7776860" cy="5336082"/>
          </a:xfrm>
        </p:spPr>
        <p:txBody>
          <a:bodyPr>
            <a:normAutofit fontScale="92500" lnSpcReduction="20000"/>
          </a:bodyPr>
          <a:lstStyle/>
          <a:p>
            <a:pPr marL="36576" indent="0">
              <a:buNone/>
            </a:pPr>
            <a:r>
              <a:rPr lang="fr-FR" sz="2400" b="1" u="sng" dirty="0"/>
              <a:t>LES DISPOSITIFS SPECIFIQUES ETRECOMMANDATIONS DIVERSES</a:t>
            </a:r>
          </a:p>
          <a:p>
            <a:pPr marL="36576" indent="0" algn="just">
              <a:buNone/>
            </a:pPr>
            <a:endParaRPr lang="fr-FR" sz="1800" b="1" u="sng" dirty="0"/>
          </a:p>
          <a:p>
            <a:pPr algn="just">
              <a:buFont typeface="Wingdings" panose="05000000000000000000" pitchFamily="2" charset="2"/>
              <a:buChar char="Ø"/>
            </a:pPr>
            <a:r>
              <a:rPr lang="fr-FR" sz="2200" dirty="0"/>
              <a:t>Régime spécifique à la prévention et à la sanction du harcèlement au travail (loi du 9 juillet 2010) ;</a:t>
            </a:r>
          </a:p>
          <a:p>
            <a:pPr marL="36576" indent="0" algn="just">
              <a:buNone/>
            </a:pPr>
            <a:endParaRPr lang="fr-FR" sz="2200" dirty="0"/>
          </a:p>
          <a:p>
            <a:pPr algn="just">
              <a:buFont typeface="Wingdings" panose="05000000000000000000" pitchFamily="2" charset="2"/>
              <a:buChar char="Ø"/>
            </a:pPr>
            <a:r>
              <a:rPr lang="fr-FR" sz="2200" dirty="0"/>
              <a:t>Recommandations de divers organismes : </a:t>
            </a:r>
          </a:p>
          <a:p>
            <a:pPr marL="36576" indent="0" algn="just">
              <a:buNone/>
              <a:tabLst>
                <a:tab pos="446088" algn="l"/>
              </a:tabLst>
            </a:pPr>
            <a:r>
              <a:rPr lang="fr-FR" sz="2200" dirty="0"/>
              <a:t>	INRS, CNAM, CNRACL, CARSAT etc.</a:t>
            </a:r>
          </a:p>
          <a:p>
            <a:pPr marL="36576" indent="0" algn="just" defTabSz="446088">
              <a:buNone/>
            </a:pPr>
            <a:r>
              <a:rPr lang="fr-FR" sz="2200" dirty="0"/>
              <a:t>	bien que celles-ci n’aient pas de valeur normative. </a:t>
            </a:r>
          </a:p>
          <a:p>
            <a:pPr marL="36576" indent="0" algn="just">
              <a:buNone/>
            </a:pPr>
            <a:endParaRPr lang="fr-FR" sz="1200" dirty="0"/>
          </a:p>
          <a:p>
            <a:pPr marL="36576" indent="0" algn="just">
              <a:buNone/>
            </a:pPr>
            <a:r>
              <a:rPr lang="fr-FR" sz="2000" dirty="0"/>
              <a:t>La violation d’une recommandation pourra être qualifiée de « </a:t>
            </a:r>
            <a:r>
              <a:rPr lang="fr-FR" sz="2000" b="1" dirty="0"/>
              <a:t>faute caractérisée </a:t>
            </a:r>
            <a:r>
              <a:rPr lang="fr-FR" sz="2000" dirty="0"/>
              <a:t>» autour de l’infraction d’imprudence, à condition que son auteur avait eu connaissance (ou aurait dû avoir connaissance) de cette recommandation.</a:t>
            </a:r>
          </a:p>
          <a:p>
            <a:pPr marL="36576" indent="0" algn="just">
              <a:buNone/>
            </a:pPr>
            <a:endParaRPr lang="fr-FR" sz="2000" dirty="0"/>
          </a:p>
          <a:p>
            <a:pPr marL="36576" indent="0" algn="just">
              <a:buNone/>
            </a:pPr>
            <a:r>
              <a:rPr lang="fr-FR" sz="2000" dirty="0"/>
              <a:t>Il sera aussi possible de </a:t>
            </a:r>
            <a:r>
              <a:rPr lang="fr-FR" sz="2000" b="1" dirty="0"/>
              <a:t>renforcer le caractère normatif</a:t>
            </a:r>
            <a:r>
              <a:rPr lang="fr-FR" sz="2000" dirty="0"/>
              <a:t> de ces recommandations </a:t>
            </a:r>
            <a:r>
              <a:rPr lang="fr-FR" sz="2000" b="1" dirty="0"/>
              <a:t>si une collectivité venait à les incorporer dans un règlement intérieur</a:t>
            </a:r>
            <a:r>
              <a:rPr lang="fr-FR" sz="2000" dirty="0"/>
              <a:t>, notamment par voie de délibération.</a:t>
            </a:r>
          </a:p>
        </p:txBody>
      </p:sp>
      <p:sp>
        <p:nvSpPr>
          <p:cNvPr id="4" name="Titre 3">
            <a:extLst>
              <a:ext uri="{FF2B5EF4-FFF2-40B4-BE49-F238E27FC236}">
                <a16:creationId xmlns:a16="http://schemas.microsoft.com/office/drawing/2014/main" id="{CBC36CD1-E731-C90E-4206-45684F88C790}"/>
              </a:ext>
            </a:extLst>
          </p:cNvPr>
          <p:cNvSpPr>
            <a:spLocks noGrp="1"/>
          </p:cNvSpPr>
          <p:nvPr>
            <p:ph type="title"/>
          </p:nvPr>
        </p:nvSpPr>
        <p:spPr>
          <a:xfrm>
            <a:off x="467544" y="10914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La responsabilité pénale de l’employeur</a:t>
            </a:r>
          </a:p>
        </p:txBody>
      </p:sp>
      <p:pic>
        <p:nvPicPr>
          <p:cNvPr id="5" name="Image 4">
            <a:extLst>
              <a:ext uri="{FF2B5EF4-FFF2-40B4-BE49-F238E27FC236}">
                <a16:creationId xmlns:a16="http://schemas.microsoft.com/office/drawing/2014/main" id="{C33DAD39-CFAE-34B3-536B-C1728B2AAA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Tree>
    <p:extLst>
      <p:ext uri="{BB962C8B-B14F-4D97-AF65-F5344CB8AC3E}">
        <p14:creationId xmlns:p14="http://schemas.microsoft.com/office/powerpoint/2010/main" val="1228260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93B075B-F35A-3615-CFB5-CE908AA1CC63}"/>
              </a:ext>
            </a:extLst>
          </p:cNvPr>
          <p:cNvSpPr>
            <a:spLocks noGrp="1"/>
          </p:cNvSpPr>
          <p:nvPr>
            <p:ph idx="1"/>
          </p:nvPr>
        </p:nvSpPr>
        <p:spPr>
          <a:xfrm>
            <a:off x="457200" y="1530939"/>
            <a:ext cx="7859216" cy="5257800"/>
          </a:xfrm>
        </p:spPr>
        <p:txBody>
          <a:bodyPr>
            <a:normAutofit/>
          </a:bodyPr>
          <a:lstStyle/>
          <a:p>
            <a:pPr marL="36576" indent="0" algn="just">
              <a:buNone/>
            </a:pPr>
            <a:r>
              <a:rPr lang="fr-FR" sz="2200" dirty="0"/>
              <a:t>Le juge pénal tient l’autorité territoriale pour responsable de principe des infractions pénales </a:t>
            </a:r>
          </a:p>
          <a:p>
            <a:pPr marL="36576" indent="0" algn="just">
              <a:buNone/>
            </a:pPr>
            <a:r>
              <a:rPr lang="fr-FR" sz="2200" dirty="0"/>
              <a:t>= </a:t>
            </a:r>
            <a:r>
              <a:rPr lang="fr-FR" sz="2200" b="1" dirty="0"/>
              <a:t>présomption générale de responsabilité du Maire/Président</a:t>
            </a:r>
          </a:p>
          <a:p>
            <a:pPr marL="36576" indent="0" algn="just">
              <a:buNone/>
            </a:pPr>
            <a:r>
              <a:rPr lang="fr-FR" sz="2200" dirty="0"/>
              <a:t>Su la base de</a:t>
            </a:r>
          </a:p>
          <a:p>
            <a:pPr marL="36576" indent="0" algn="just">
              <a:buNone/>
            </a:pPr>
            <a:r>
              <a:rPr lang="fr-FR" sz="2200" dirty="0"/>
              <a:t>l’</a:t>
            </a:r>
            <a:r>
              <a:rPr lang="fr-FR" sz="2200" b="1" u="sng" dirty="0"/>
              <a:t>article 2-1 du décret 85-603</a:t>
            </a:r>
            <a:r>
              <a:rPr lang="fr-FR" sz="2200" dirty="0"/>
              <a:t> dispose que</a:t>
            </a:r>
          </a:p>
          <a:p>
            <a:pPr marL="36576" indent="0" algn="just">
              <a:buNone/>
            </a:pPr>
            <a:r>
              <a:rPr lang="fr-FR" sz="2200" dirty="0"/>
              <a:t>« les autorités territoriales sont chargées de veiller à la sécurité et à la protection des agents placés sous leur autorité ».</a:t>
            </a:r>
          </a:p>
          <a:p>
            <a:pPr marL="36576" indent="0" algn="just">
              <a:buNone/>
            </a:pPr>
            <a:endParaRPr lang="fr-FR" sz="2800" i="1" dirty="0"/>
          </a:p>
          <a:p>
            <a:pPr marL="36576" indent="0" algn="ctr">
              <a:buNone/>
            </a:pPr>
            <a:r>
              <a:rPr lang="fr-FR" sz="2800" b="1" dirty="0"/>
              <a:t>L’inertie de l’autorité territoriale, face à des alertes, va renforcer sa responsabilité.</a:t>
            </a:r>
          </a:p>
        </p:txBody>
      </p:sp>
      <p:sp>
        <p:nvSpPr>
          <p:cNvPr id="4" name="Titre 3">
            <a:extLst>
              <a:ext uri="{FF2B5EF4-FFF2-40B4-BE49-F238E27FC236}">
                <a16:creationId xmlns:a16="http://schemas.microsoft.com/office/drawing/2014/main" id="{5605ED3E-4474-C3D9-EE38-0D73428C6416}"/>
              </a:ext>
            </a:extLst>
          </p:cNvPr>
          <p:cNvSpPr>
            <a:spLocks noGrp="1"/>
          </p:cNvSpPr>
          <p:nvPr>
            <p:ph type="title"/>
          </p:nvPr>
        </p:nvSpPr>
        <p:spPr>
          <a:xfrm>
            <a:off x="457200" y="100586"/>
            <a:ext cx="7467600" cy="1384995"/>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Responsabilité pénale de l’employeur et imputation</a:t>
            </a:r>
          </a:p>
        </p:txBody>
      </p:sp>
      <p:pic>
        <p:nvPicPr>
          <p:cNvPr id="5" name="Image 4">
            <a:extLst>
              <a:ext uri="{FF2B5EF4-FFF2-40B4-BE49-F238E27FC236}">
                <a16:creationId xmlns:a16="http://schemas.microsoft.com/office/drawing/2014/main" id="{3BB4F696-B434-5B81-11F8-AB44A7AA14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Tree>
    <p:extLst>
      <p:ext uri="{BB962C8B-B14F-4D97-AF65-F5344CB8AC3E}">
        <p14:creationId xmlns:p14="http://schemas.microsoft.com/office/powerpoint/2010/main" val="371566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F429171-D45E-3D00-27AC-7D1C66073925}"/>
              </a:ext>
            </a:extLst>
          </p:cNvPr>
          <p:cNvSpPr>
            <a:spLocks noGrp="1"/>
          </p:cNvSpPr>
          <p:nvPr>
            <p:ph idx="1"/>
          </p:nvPr>
        </p:nvSpPr>
        <p:spPr>
          <a:xfrm>
            <a:off x="467544" y="1268760"/>
            <a:ext cx="7848872" cy="5491968"/>
          </a:xfrm>
        </p:spPr>
        <p:txBody>
          <a:bodyPr>
            <a:normAutofit fontScale="70000" lnSpcReduction="20000"/>
          </a:bodyPr>
          <a:lstStyle/>
          <a:p>
            <a:pPr marL="36576" indent="0">
              <a:buNone/>
            </a:pPr>
            <a:r>
              <a:rPr lang="fr-FR" sz="3100" b="1" u="sng" dirty="0"/>
              <a:t>Article 121-2 du Code pénal</a:t>
            </a:r>
          </a:p>
          <a:p>
            <a:pPr algn="just"/>
            <a:r>
              <a:rPr lang="fr-FR" sz="3100" dirty="0"/>
              <a:t>Les personnes morales, à l'exclusion de l'Etat, sont responsables pénalement (…) des infractions commises, pour leur compte, par leurs organes ou représentants. </a:t>
            </a:r>
          </a:p>
          <a:p>
            <a:pPr marL="36576" indent="0" algn="just">
              <a:buNone/>
            </a:pPr>
            <a:r>
              <a:rPr lang="fr-FR" sz="3100" b="1" dirty="0"/>
              <a:t>     Les amendes prévues sont alors multipliées par cinq !</a:t>
            </a:r>
          </a:p>
          <a:p>
            <a:pPr marL="36576" indent="0" algn="just">
              <a:buNone/>
            </a:pPr>
            <a:endParaRPr lang="fr-FR" sz="3100" dirty="0"/>
          </a:p>
          <a:p>
            <a:pPr algn="just"/>
            <a:r>
              <a:rPr lang="fr-FR" sz="3100" dirty="0"/>
              <a:t>La responsabilité pénale des personnes morales n'exclut pas celle des personnes physiques auteurs ou complices des mêmes faits.</a:t>
            </a:r>
          </a:p>
          <a:p>
            <a:pPr algn="just"/>
            <a:endParaRPr lang="fr-FR" sz="3100" dirty="0"/>
          </a:p>
          <a:p>
            <a:pPr algn="just"/>
            <a:r>
              <a:rPr lang="fr-FR" sz="3100" dirty="0"/>
              <a:t>Mais le juge pénal tend à faire absorber la responsabilité de la personne physique par celle de la personne morale, et la condamne exclusivement. </a:t>
            </a:r>
            <a:r>
              <a:rPr lang="fr-FR" sz="3100" b="1" dirty="0">
                <a:solidFill>
                  <a:srgbClr val="FFFF00"/>
                </a:solidFill>
              </a:rPr>
              <a:t>Il est donc préférable, syndicalement, d’exercer un recours contre les personnes physiques (et en premier lieu les élus en tant qu’autorité territoriale).</a:t>
            </a:r>
          </a:p>
          <a:p>
            <a:pPr algn="just"/>
            <a:endParaRPr lang="fr-FR" sz="2600" dirty="0"/>
          </a:p>
          <a:p>
            <a:pPr marL="36576" indent="0">
              <a:buNone/>
            </a:pPr>
            <a:endParaRPr lang="fr-FR" dirty="0"/>
          </a:p>
        </p:txBody>
      </p:sp>
      <p:sp>
        <p:nvSpPr>
          <p:cNvPr id="4" name="Titre 3">
            <a:extLst>
              <a:ext uri="{FF2B5EF4-FFF2-40B4-BE49-F238E27FC236}">
                <a16:creationId xmlns:a16="http://schemas.microsoft.com/office/drawing/2014/main" id="{3C0BEED0-E000-3D00-C208-7A2328404090}"/>
              </a:ext>
            </a:extLst>
          </p:cNvPr>
          <p:cNvSpPr>
            <a:spLocks noGrp="1"/>
          </p:cNvSpPr>
          <p:nvPr>
            <p:ph type="title"/>
          </p:nvPr>
        </p:nvSpPr>
        <p:spPr>
          <a:xfrm>
            <a:off x="617002" y="9727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Moment 2</a:t>
            </a:r>
            <a:r>
              <a:rPr lang="fr-FR" sz="2800" b="1" dirty="0">
                <a:latin typeface="Times New Roman" pitchFamily="18"/>
                <a:ea typeface="Arial" pitchFamily="2"/>
                <a:cs typeface="Times New Roman" pitchFamily="18"/>
              </a:rPr>
              <a:t> :</a:t>
            </a:r>
          </a:p>
          <a:p>
            <a:pPr lvl="0" hangingPunct="0">
              <a:defRPr sz="1800"/>
            </a:pPr>
            <a:r>
              <a:rPr lang="fr-FR" sz="2800" b="1" dirty="0">
                <a:latin typeface="Times New Roman" pitchFamily="18"/>
                <a:ea typeface="Arial" pitchFamily="2"/>
                <a:cs typeface="Times New Roman" pitchFamily="18"/>
              </a:rPr>
              <a:t>La responsabilité pénale de la collectivité</a:t>
            </a:r>
          </a:p>
        </p:txBody>
      </p:sp>
      <p:pic>
        <p:nvPicPr>
          <p:cNvPr id="5" name="Image 4">
            <a:extLst>
              <a:ext uri="{FF2B5EF4-FFF2-40B4-BE49-F238E27FC236}">
                <a16:creationId xmlns:a16="http://schemas.microsoft.com/office/drawing/2014/main" id="{D36838C7-8DBC-1C09-DBD5-A7DC3194B0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Tree>
    <p:extLst>
      <p:ext uri="{BB962C8B-B14F-4D97-AF65-F5344CB8AC3E}">
        <p14:creationId xmlns:p14="http://schemas.microsoft.com/office/powerpoint/2010/main" val="236825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3">
            <a:extLst>
              <a:ext uri="{FF2B5EF4-FFF2-40B4-BE49-F238E27FC236}">
                <a16:creationId xmlns:a16="http://schemas.microsoft.com/office/drawing/2014/main" id="{C0278CDD-72BB-FD0E-E80A-2F1DE99FFAA5}"/>
              </a:ext>
            </a:extLst>
          </p:cNvPr>
          <p:cNvSpPr>
            <a:spLocks noGrp="1"/>
          </p:cNvSpPr>
          <p:nvPr>
            <p:ph type="title"/>
          </p:nvPr>
        </p:nvSpPr>
        <p:spPr>
          <a:xfrm>
            <a:off x="617002" y="97272"/>
            <a:ext cx="7467600" cy="954107"/>
          </a:xfrm>
          <a:prstGeom prst="rect">
            <a:avLst/>
          </a:prstGeom>
        </p:spPr>
        <p:txBody>
          <a:bodyPr wrap="square">
            <a:spAutoFit/>
          </a:bodyPr>
          <a:lstStyle/>
          <a:p>
            <a:pPr lvl="0" hangingPunct="0">
              <a:defRPr sz="1800"/>
            </a:pPr>
            <a:r>
              <a:rPr lang="fr-FR" sz="2800" b="1" u="sng" dirty="0">
                <a:latin typeface="Times New Roman" pitchFamily="18"/>
                <a:ea typeface="Arial" pitchFamily="2"/>
                <a:cs typeface="Times New Roman" pitchFamily="18"/>
              </a:rPr>
              <a:t>Thème 1 et </a:t>
            </a:r>
            <a:r>
              <a:rPr lang="fr-FR" sz="2800" b="1" u="sng">
                <a:latin typeface="Times New Roman" pitchFamily="18"/>
                <a:ea typeface="Arial" pitchFamily="2"/>
                <a:cs typeface="Times New Roman" pitchFamily="18"/>
              </a:rPr>
              <a:t>Moment 2</a:t>
            </a:r>
            <a:r>
              <a:rPr lang="fr-FR" sz="2800" b="1">
                <a:latin typeface="Times New Roman" pitchFamily="18"/>
                <a:ea typeface="Arial" pitchFamily="2"/>
                <a:cs typeface="Times New Roman" pitchFamily="18"/>
              </a:rPr>
              <a:t> </a:t>
            </a:r>
            <a:r>
              <a:rPr lang="fr-FR" sz="2800" b="1" dirty="0">
                <a:latin typeface="Times New Roman" pitchFamily="18"/>
                <a:ea typeface="Arial" pitchFamily="2"/>
                <a:cs typeface="Times New Roman" pitchFamily="18"/>
              </a:rPr>
              <a:t>:</a:t>
            </a:r>
          </a:p>
          <a:p>
            <a:pPr lvl="0" hangingPunct="0">
              <a:defRPr sz="1800"/>
            </a:pPr>
            <a:r>
              <a:rPr lang="fr-FR" sz="2800" b="1" dirty="0">
                <a:latin typeface="Times New Roman" pitchFamily="18"/>
                <a:ea typeface="Arial" pitchFamily="2"/>
                <a:cs typeface="Times New Roman" pitchFamily="18"/>
              </a:rPr>
              <a:t>La responsabilité du fonctionnaire</a:t>
            </a:r>
          </a:p>
        </p:txBody>
      </p:sp>
      <p:pic>
        <p:nvPicPr>
          <p:cNvPr id="7" name="Image 6">
            <a:extLst>
              <a:ext uri="{FF2B5EF4-FFF2-40B4-BE49-F238E27FC236}">
                <a16:creationId xmlns:a16="http://schemas.microsoft.com/office/drawing/2014/main" id="{0B59CA6E-AD20-EFE4-3668-B412C54DF5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4" y="97272"/>
            <a:ext cx="686327" cy="891877"/>
          </a:xfrm>
          <a:prstGeom prst="rect">
            <a:avLst/>
          </a:prstGeom>
        </p:spPr>
      </p:pic>
      <p:sp>
        <p:nvSpPr>
          <p:cNvPr id="8" name="Espace réservé du contenu 2">
            <a:extLst>
              <a:ext uri="{FF2B5EF4-FFF2-40B4-BE49-F238E27FC236}">
                <a16:creationId xmlns:a16="http://schemas.microsoft.com/office/drawing/2014/main" id="{BE19D62C-78D6-EE75-1517-1A47CC722A19}"/>
              </a:ext>
            </a:extLst>
          </p:cNvPr>
          <p:cNvSpPr>
            <a:spLocks noGrp="1"/>
          </p:cNvSpPr>
          <p:nvPr>
            <p:ph idx="1"/>
          </p:nvPr>
        </p:nvSpPr>
        <p:spPr>
          <a:xfrm>
            <a:off x="467544" y="1628800"/>
            <a:ext cx="7848872" cy="4525963"/>
          </a:xfrm>
        </p:spPr>
        <p:txBody>
          <a:bodyPr>
            <a:normAutofit fontScale="92500" lnSpcReduction="10000"/>
          </a:bodyPr>
          <a:lstStyle/>
          <a:p>
            <a:pPr marL="36576" indent="0">
              <a:buNone/>
            </a:pPr>
            <a:r>
              <a:rPr lang="fr-FR" sz="2600" b="1" u="sng" dirty="0"/>
              <a:t>Article 40 du Code de procédure pénale</a:t>
            </a:r>
            <a:endParaRPr lang="fr-FR" sz="2600" b="1" dirty="0"/>
          </a:p>
          <a:p>
            <a:pPr marL="36576" indent="0">
              <a:buNone/>
            </a:pPr>
            <a:endParaRPr lang="fr-FR" sz="2400" b="1" u="sng" dirty="0"/>
          </a:p>
          <a:p>
            <a:pPr algn="just"/>
            <a:r>
              <a:rPr lang="fr-FR" sz="2400" dirty="0"/>
              <a:t>Le procureur de la République reçoit les plaintes et les dénonciations et apprécie la suite à leur donner conformément aux dispositions de l'article 40-1.</a:t>
            </a:r>
          </a:p>
          <a:p>
            <a:pPr marL="36576" indent="0" algn="just">
              <a:buNone/>
            </a:pPr>
            <a:endParaRPr lang="fr-FR" sz="2400" dirty="0"/>
          </a:p>
          <a:p>
            <a:pPr algn="just"/>
            <a:r>
              <a:rPr lang="fr-FR" sz="2400" dirty="0"/>
              <a:t>Toute autorité constituée, </a:t>
            </a:r>
            <a:r>
              <a:rPr lang="fr-FR" sz="2400" b="1" dirty="0"/>
              <a:t>tout</a:t>
            </a:r>
            <a:r>
              <a:rPr lang="fr-FR" sz="2400" dirty="0"/>
              <a:t> officier public ou </a:t>
            </a:r>
            <a:r>
              <a:rPr lang="fr-FR" sz="2400" b="1" dirty="0"/>
              <a:t>fonctionnaire</a:t>
            </a:r>
            <a:r>
              <a:rPr lang="fr-FR" sz="2400" dirty="0"/>
              <a:t> </a:t>
            </a:r>
            <a:r>
              <a:rPr lang="fr-FR" sz="2400" b="1" dirty="0"/>
              <a:t>qui</a:t>
            </a:r>
            <a:r>
              <a:rPr lang="fr-FR" sz="2400" dirty="0"/>
              <a:t>, dans l'exercice de ses fonctions, acquiert la connaissance d'un crime ou d'un délit </a:t>
            </a:r>
            <a:r>
              <a:rPr lang="fr-FR" sz="2400" b="1" dirty="0"/>
              <a:t>est tenu d'en donner avis sans délai au procureur de la République </a:t>
            </a:r>
            <a:r>
              <a:rPr lang="fr-FR" sz="2400" dirty="0"/>
              <a:t>et de transmettre à ce magistrat tous les renseignements, procès-verbaux et actes qui y sont relatifs.</a:t>
            </a:r>
          </a:p>
          <a:p>
            <a:pPr marL="36576" indent="0">
              <a:buNone/>
            </a:pPr>
            <a:endParaRPr lang="fr-FR" dirty="0"/>
          </a:p>
        </p:txBody>
      </p:sp>
    </p:spTree>
    <p:extLst>
      <p:ext uri="{BB962C8B-B14F-4D97-AF65-F5344CB8AC3E}">
        <p14:creationId xmlns:p14="http://schemas.microsoft.com/office/powerpoint/2010/main" val="3808521430"/>
      </p:ext>
    </p:extLst>
  </p:cSld>
  <p:clrMapOvr>
    <a:masterClrMapping/>
  </p:clrMapOvr>
</p:sld>
</file>

<file path=ppt/theme/theme1.xml><?xml version="1.0" encoding="utf-8"?>
<a:theme xmlns:a="http://schemas.openxmlformats.org/drawingml/2006/main" name="Technique">
  <a:themeElements>
    <a:clrScheme name="Personnalisé 3">
      <a:dk1>
        <a:srgbClr val="FF6566"/>
      </a:dk1>
      <a:lt1>
        <a:sysClr val="window" lastClr="FFFFFF"/>
      </a:lt1>
      <a:dk2>
        <a:srgbClr val="FFA2A3"/>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4611</TotalTime>
  <Words>1519</Words>
  <Application>Microsoft Office PowerPoint</Application>
  <PresentationFormat>Affichage à l'écran (4:3)</PresentationFormat>
  <Paragraphs>106</Paragraphs>
  <Slides>8</Slides>
  <Notes>7</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8</vt:i4>
      </vt:variant>
    </vt:vector>
  </HeadingPairs>
  <TitlesOfParts>
    <vt:vector size="15" baseType="lpstr">
      <vt:lpstr>Arial</vt:lpstr>
      <vt:lpstr>Calibri</vt:lpstr>
      <vt:lpstr>Franklin Gothic Book</vt:lpstr>
      <vt:lpstr>Times New Roman</vt:lpstr>
      <vt:lpstr>Wingdings</vt:lpstr>
      <vt:lpstr>Wingdings 2</vt:lpstr>
      <vt:lpstr>Technique</vt:lpstr>
      <vt:lpstr>Présentation PowerPoint</vt:lpstr>
      <vt:lpstr>Thème 1 et Moment 2 : La responsabilité administrative de l’employeur</vt:lpstr>
      <vt:lpstr>Thème 1 et Moment 2 : La responsabilité pénale de l’employeur</vt:lpstr>
      <vt:lpstr>Thème 1 et Moment 2 : La responsabilité pénale de l’employeur</vt:lpstr>
      <vt:lpstr>Thème 1 et Moment 2 : La responsabilité pénale de l’employeur</vt:lpstr>
      <vt:lpstr>Thème 1 et Moment 2 : Responsabilité pénale de l’employeur et imputation</vt:lpstr>
      <vt:lpstr>Thème 1 et Moment 2 : La responsabilité pénale de la collectivité</vt:lpstr>
      <vt:lpstr>Thème 1 et Moment 2 : La responsabilité du fonctionnaire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Formateur4a</dc:creator>
  <cp:lastModifiedBy>RODRIGUES, Julien</cp:lastModifiedBy>
  <cp:revision>61</cp:revision>
  <dcterms:created xsi:type="dcterms:W3CDTF">2022-01-18T16:03:51Z</dcterms:created>
  <dcterms:modified xsi:type="dcterms:W3CDTF">2023-02-04T13:47:10Z</dcterms:modified>
</cp:coreProperties>
</file>