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5"/>
  </p:notesMasterIdLst>
  <p:sldIdLst>
    <p:sldId id="256" r:id="rId2"/>
    <p:sldId id="259" r:id="rId3"/>
    <p:sldId id="260" r:id="rId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4698" autoAdjust="0"/>
  </p:normalViewPr>
  <p:slideViewPr>
    <p:cSldViewPr>
      <p:cViewPr varScale="1">
        <p:scale>
          <a:sx n="54" d="100"/>
          <a:sy n="54" d="100"/>
        </p:scale>
        <p:origin x="1574" y="4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1848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62F06EA-6B7C-4055-8BC8-C5341F9C9414}" type="doc">
      <dgm:prSet loTypeId="urn:microsoft.com/office/officeart/2005/8/layout/chevron2" loCatId="process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fr-FR"/>
        </a:p>
      </dgm:t>
    </dgm:pt>
    <dgm:pt modelId="{F0A7EECD-074F-436C-9F35-ACCC9977F133}">
      <dgm:prSet custT="1"/>
      <dgm:spPr/>
      <dgm:t>
        <a:bodyPr/>
        <a:lstStyle/>
        <a:p>
          <a:pPr rtl="0"/>
          <a:r>
            <a:rPr lang="fr-FR" sz="3600" dirty="0">
              <a:solidFill>
                <a:srgbClr val="000000"/>
              </a:solidFill>
            </a:rPr>
            <a:t>1</a:t>
          </a:r>
        </a:p>
      </dgm:t>
    </dgm:pt>
    <dgm:pt modelId="{CFFB4E26-B5D4-4205-BDFA-4695FCA2B2AA}" type="parTrans" cxnId="{1A62AA1C-B752-4996-9002-3BFC47AC415F}">
      <dgm:prSet/>
      <dgm:spPr/>
      <dgm:t>
        <a:bodyPr/>
        <a:lstStyle/>
        <a:p>
          <a:endParaRPr lang="fr-FR"/>
        </a:p>
      </dgm:t>
    </dgm:pt>
    <dgm:pt modelId="{6F324CE4-EE82-4ACB-A7C0-66162785F5F7}" type="sibTrans" cxnId="{1A62AA1C-B752-4996-9002-3BFC47AC415F}">
      <dgm:prSet/>
      <dgm:spPr/>
      <dgm:t>
        <a:bodyPr/>
        <a:lstStyle/>
        <a:p>
          <a:endParaRPr lang="fr-FR"/>
        </a:p>
      </dgm:t>
    </dgm:pt>
    <dgm:pt modelId="{C0109236-24BE-4B08-A31C-D2A35BDD6779}">
      <dgm:prSet custT="1"/>
      <dgm:spPr/>
      <dgm:t>
        <a:bodyPr/>
        <a:lstStyle/>
        <a:p>
          <a:pPr algn="ctr" rtl="0"/>
          <a:r>
            <a:rPr lang="fr-FR" sz="4000" dirty="0">
              <a:solidFill>
                <a:srgbClr val="000000"/>
              </a:solidFill>
            </a:rPr>
            <a:t>La démarche CGT</a:t>
          </a:r>
          <a:endParaRPr lang="fr-FR" sz="2800" dirty="0">
            <a:solidFill>
              <a:srgbClr val="000000"/>
            </a:solidFill>
          </a:endParaRPr>
        </a:p>
      </dgm:t>
    </dgm:pt>
    <dgm:pt modelId="{9857E44D-FD5F-440B-9D60-1360D683C300}" type="parTrans" cxnId="{9F271ECB-1C79-4C58-BBBF-8B221429DFCE}">
      <dgm:prSet/>
      <dgm:spPr/>
      <dgm:t>
        <a:bodyPr/>
        <a:lstStyle/>
        <a:p>
          <a:endParaRPr lang="fr-FR"/>
        </a:p>
      </dgm:t>
    </dgm:pt>
    <dgm:pt modelId="{6E6A420C-EF85-438E-938F-7AA8EDF60563}" type="sibTrans" cxnId="{9F271ECB-1C79-4C58-BBBF-8B221429DFCE}">
      <dgm:prSet/>
      <dgm:spPr/>
      <dgm:t>
        <a:bodyPr/>
        <a:lstStyle/>
        <a:p>
          <a:endParaRPr lang="fr-FR"/>
        </a:p>
      </dgm:t>
    </dgm:pt>
    <dgm:pt modelId="{88899F49-4A35-4974-AAB6-9575B19ABE83}" type="pres">
      <dgm:prSet presAssocID="{162F06EA-6B7C-4055-8BC8-C5341F9C9414}" presName="linearFlow" presStyleCnt="0">
        <dgm:presLayoutVars>
          <dgm:dir/>
          <dgm:animLvl val="lvl"/>
          <dgm:resizeHandles val="exact"/>
        </dgm:presLayoutVars>
      </dgm:prSet>
      <dgm:spPr/>
    </dgm:pt>
    <dgm:pt modelId="{06842647-8E2F-4970-A7CD-FCAA8CF443B6}" type="pres">
      <dgm:prSet presAssocID="{F0A7EECD-074F-436C-9F35-ACCC9977F133}" presName="composite" presStyleCnt="0"/>
      <dgm:spPr/>
    </dgm:pt>
    <dgm:pt modelId="{CBC2CC15-7C45-4838-A070-1812D2EFA1BC}" type="pres">
      <dgm:prSet presAssocID="{F0A7EECD-074F-436C-9F35-ACCC9977F133}" presName="parentText" presStyleLbl="alignNode1" presStyleIdx="0" presStyleCnt="1" custScaleX="87741" custScaleY="76104" custLinFactNeighborX="2846" custLinFactNeighborY="1733">
        <dgm:presLayoutVars>
          <dgm:chMax val="1"/>
          <dgm:bulletEnabled val="1"/>
        </dgm:presLayoutVars>
      </dgm:prSet>
      <dgm:spPr/>
    </dgm:pt>
    <dgm:pt modelId="{7B827005-C602-49C1-A7C6-662CB34C349B}" type="pres">
      <dgm:prSet presAssocID="{F0A7EECD-074F-436C-9F35-ACCC9977F133}" presName="descendantText" presStyleLbl="alignAcc1" presStyleIdx="0" presStyleCnt="1" custScaleX="87807" custScaleY="66227">
        <dgm:presLayoutVars>
          <dgm:bulletEnabled val="1"/>
        </dgm:presLayoutVars>
      </dgm:prSet>
      <dgm:spPr/>
    </dgm:pt>
  </dgm:ptLst>
  <dgm:cxnLst>
    <dgm:cxn modelId="{E1CD6001-4BA0-43A2-A748-30C62B315DC6}" type="presOf" srcId="{C0109236-24BE-4B08-A31C-D2A35BDD6779}" destId="{7B827005-C602-49C1-A7C6-662CB34C349B}" srcOrd="0" destOrd="0" presId="urn:microsoft.com/office/officeart/2005/8/layout/chevron2"/>
    <dgm:cxn modelId="{1A62AA1C-B752-4996-9002-3BFC47AC415F}" srcId="{162F06EA-6B7C-4055-8BC8-C5341F9C9414}" destId="{F0A7EECD-074F-436C-9F35-ACCC9977F133}" srcOrd="0" destOrd="0" parTransId="{CFFB4E26-B5D4-4205-BDFA-4695FCA2B2AA}" sibTransId="{6F324CE4-EE82-4ACB-A7C0-66162785F5F7}"/>
    <dgm:cxn modelId="{581EA023-098C-4836-8CE0-3588C7E55C91}" type="presOf" srcId="{162F06EA-6B7C-4055-8BC8-C5341F9C9414}" destId="{88899F49-4A35-4974-AAB6-9575B19ABE83}" srcOrd="0" destOrd="0" presId="urn:microsoft.com/office/officeart/2005/8/layout/chevron2"/>
    <dgm:cxn modelId="{39AFBB27-8447-44D2-91CC-A31F74E4193F}" type="presOf" srcId="{F0A7EECD-074F-436C-9F35-ACCC9977F133}" destId="{CBC2CC15-7C45-4838-A070-1812D2EFA1BC}" srcOrd="0" destOrd="0" presId="urn:microsoft.com/office/officeart/2005/8/layout/chevron2"/>
    <dgm:cxn modelId="{9F271ECB-1C79-4C58-BBBF-8B221429DFCE}" srcId="{F0A7EECD-074F-436C-9F35-ACCC9977F133}" destId="{C0109236-24BE-4B08-A31C-D2A35BDD6779}" srcOrd="0" destOrd="0" parTransId="{9857E44D-FD5F-440B-9D60-1360D683C300}" sibTransId="{6E6A420C-EF85-438E-938F-7AA8EDF60563}"/>
    <dgm:cxn modelId="{0629F64C-B56B-452C-B5FF-88CE65606D75}" type="presParOf" srcId="{88899F49-4A35-4974-AAB6-9575B19ABE83}" destId="{06842647-8E2F-4970-A7CD-FCAA8CF443B6}" srcOrd="0" destOrd="0" presId="urn:microsoft.com/office/officeart/2005/8/layout/chevron2"/>
    <dgm:cxn modelId="{13CEBDD9-2103-4D5E-8F59-23EE523DBA4F}" type="presParOf" srcId="{06842647-8E2F-4970-A7CD-FCAA8CF443B6}" destId="{CBC2CC15-7C45-4838-A070-1812D2EFA1BC}" srcOrd="0" destOrd="0" presId="urn:microsoft.com/office/officeart/2005/8/layout/chevron2"/>
    <dgm:cxn modelId="{9C2B4C91-B828-4BFD-9C1E-7C9C17212EE1}" type="presParOf" srcId="{06842647-8E2F-4970-A7CD-FCAA8CF443B6}" destId="{7B827005-C602-49C1-A7C6-662CB34C349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C2CC15-7C45-4838-A070-1812D2EFA1BC}">
      <dsp:nvSpPr>
        <dsp:cNvPr id="0" name=""/>
        <dsp:cNvSpPr/>
      </dsp:nvSpPr>
      <dsp:spPr>
        <a:xfrm rot="5400000">
          <a:off x="306110" y="1201758"/>
          <a:ext cx="1589998" cy="1283186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kern="1200" dirty="0">
              <a:solidFill>
                <a:srgbClr val="000000"/>
              </a:solidFill>
            </a:rPr>
            <a:t>1</a:t>
          </a:r>
        </a:p>
      </dsp:txBody>
      <dsp:txXfrm rot="-5400000">
        <a:off x="459516" y="1689945"/>
        <a:ext cx="1283186" cy="306812"/>
      </dsp:txXfrm>
    </dsp:sp>
    <dsp:sp modelId="{7B827005-C602-49C1-A7C6-662CB34C349B}">
      <dsp:nvSpPr>
        <dsp:cNvPr id="0" name=""/>
        <dsp:cNvSpPr/>
      </dsp:nvSpPr>
      <dsp:spPr>
        <a:xfrm rot="5400000">
          <a:off x="3552877" y="-161581"/>
          <a:ext cx="1182384" cy="4132804"/>
        </a:xfrm>
        <a:prstGeom prst="round2Same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4480" tIns="25400" rIns="25400" bIns="25400" numCol="1" spcCol="1270" anchor="ctr" anchorCtr="0">
          <a:noAutofit/>
        </a:bodyPr>
        <a:lstStyle/>
        <a:p>
          <a:pPr marL="285750" lvl="1" indent="-285750" algn="ctr" defTabSz="1778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4000" kern="1200" dirty="0">
              <a:solidFill>
                <a:srgbClr val="000000"/>
              </a:solidFill>
            </a:rPr>
            <a:t>La démarche CGT</a:t>
          </a:r>
          <a:endParaRPr lang="fr-FR" sz="2800" kern="1200" dirty="0">
            <a:solidFill>
              <a:srgbClr val="000000"/>
            </a:solidFill>
          </a:endParaRPr>
        </a:p>
      </dsp:txBody>
      <dsp:txXfrm rot="-5400000">
        <a:off x="2077668" y="1371347"/>
        <a:ext cx="4075085" cy="10669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3BE801-2E33-4BE6-B623-221A106A6457}" type="datetimeFigureOut">
              <a:rPr lang="fr-FR" smtClean="0"/>
              <a:pPr/>
              <a:t>15/02/2023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74B796-2AF0-428C-9FDD-EC7565C0501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07175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74B796-2AF0-428C-9FDD-EC7565C05014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03549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74B796-2AF0-428C-9FDD-EC7565C05014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03549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74B796-2AF0-428C-9FDD-EC7565C05014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03549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e libre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orme libre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/>
              <a:t>Modifiez le style des sous-titres du masque</a:t>
            </a:r>
            <a:endParaRPr kumimoji="0" lang="en-US"/>
          </a:p>
        </p:txBody>
      </p:sp>
      <p:sp>
        <p:nvSpPr>
          <p:cNvPr id="30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6394-F618-4566-83B6-0D996104A931}" type="datetimeFigureOut">
              <a:rPr lang="fr-FR" smtClean="0"/>
              <a:pPr/>
              <a:t>15/02/2023</a:t>
            </a:fld>
            <a:endParaRPr lang="fr-FR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6394-F618-4566-83B6-0D996104A931}" type="datetimeFigureOut">
              <a:rPr lang="fr-FR" smtClean="0"/>
              <a:pPr/>
              <a:t>15/02/2023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6394-F618-4566-83B6-0D996104A931}" type="datetimeFigureOut">
              <a:rPr lang="fr-FR" smtClean="0"/>
              <a:pPr/>
              <a:t>15/02/2023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6394-F618-4566-83B6-0D996104A931}" type="datetimeFigureOut">
              <a:rPr lang="fr-FR" smtClean="0"/>
              <a:pPr/>
              <a:t>15/02/2023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e libre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orme libre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6394-F618-4566-83B6-0D996104A931}" type="datetimeFigureOut">
              <a:rPr lang="fr-FR" smtClean="0"/>
              <a:pPr/>
              <a:t>15/02/2023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6394-F618-4566-83B6-0D996104A931}" type="datetimeFigureOut">
              <a:rPr lang="fr-FR" smtClean="0"/>
              <a:pPr/>
              <a:t>15/02/2023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6394-F618-4566-83B6-0D996104A931}" type="datetimeFigureOut">
              <a:rPr lang="fr-FR" smtClean="0"/>
              <a:pPr/>
              <a:t>15/02/2023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6394-F618-4566-83B6-0D996104A931}" type="datetimeFigureOut">
              <a:rPr lang="fr-FR" smtClean="0"/>
              <a:pPr/>
              <a:t>15/02/2023</a:t>
            </a:fld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6394-F618-4566-83B6-0D996104A931}" type="datetimeFigureOut">
              <a:rPr lang="fr-FR" smtClean="0"/>
              <a:pPr/>
              <a:t>15/02/2023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6394-F618-4566-83B6-0D996104A931}" type="datetimeFigureOut">
              <a:rPr lang="fr-FR" smtClean="0"/>
              <a:pPr/>
              <a:t>15/02/2023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F69A6394-F618-4566-83B6-0D996104A931}" type="datetimeFigureOut">
              <a:rPr lang="fr-FR" smtClean="0"/>
              <a:pPr/>
              <a:t>15/02/2023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rme libre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orme libre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/>
              <a:t>Modifiez les styles du texte du masque</a:t>
            </a:r>
          </a:p>
          <a:p>
            <a:pPr lvl="1" eaLnBrk="1" latinLnBrk="0" hangingPunct="1"/>
            <a:r>
              <a:rPr kumimoji="0" lang="fr-FR"/>
              <a:t>Deuxième niveau</a:t>
            </a:r>
          </a:p>
          <a:p>
            <a:pPr lvl="2" eaLnBrk="1" latinLnBrk="0" hangingPunct="1"/>
            <a:r>
              <a:rPr kumimoji="0" lang="fr-FR"/>
              <a:t>Troisième niveau</a:t>
            </a:r>
          </a:p>
          <a:p>
            <a:pPr lvl="3" eaLnBrk="1" latinLnBrk="0" hangingPunct="1"/>
            <a:r>
              <a:rPr kumimoji="0" lang="fr-FR"/>
              <a:t>Quatrième niveau</a:t>
            </a:r>
          </a:p>
          <a:p>
            <a:pPr lvl="4" eaLnBrk="1" latinLnBrk="0" hangingPunct="1"/>
            <a:r>
              <a:rPr kumimoji="0" lang="fr-FR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F69A6394-F618-4566-83B6-0D996104A931}" type="datetimeFigureOut">
              <a:rPr lang="fr-FR" smtClean="0"/>
              <a:pPr/>
              <a:t>15/02/2023</a:t>
            </a:fld>
            <a:endParaRPr lang="fr-FR"/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2.jpeg"/><Relationship Id="rId9" Type="http://schemas.microsoft.com/office/2007/relationships/diagramDrawing" Target="../diagrams/drawin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shade val="40000"/>
                <a:satMod val="150000"/>
              </a:schemeClr>
            </a:gs>
            <a:gs pos="30000">
              <a:schemeClr val="bg2">
                <a:shade val="60000"/>
                <a:satMod val="150000"/>
              </a:schemeClr>
            </a:gs>
            <a:gs pos="100000">
              <a:schemeClr val="bg2">
                <a:tint val="83000"/>
                <a:satMod val="200000"/>
              </a:schemeClr>
            </a:gs>
          </a:gsLst>
          <a:lin ang="13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1137" y="5733256"/>
            <a:ext cx="686327" cy="891877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0648"/>
            <a:ext cx="1001637" cy="145700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475656" y="232867"/>
            <a:ext cx="6771990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hangingPunct="0">
              <a:defRPr sz="1800"/>
            </a:pPr>
            <a:r>
              <a:rPr lang="fr-FR" sz="3600" b="1" u="sng" dirty="0">
                <a:latin typeface="Times New Roman" pitchFamily="18"/>
                <a:ea typeface="Arial" pitchFamily="2"/>
                <a:cs typeface="Times New Roman" pitchFamily="18"/>
              </a:rPr>
              <a:t>Thème 4</a:t>
            </a:r>
            <a:r>
              <a:rPr lang="fr-FR" sz="3600" b="1" dirty="0">
                <a:latin typeface="Times New Roman" pitchFamily="18"/>
                <a:ea typeface="Arial" pitchFamily="2"/>
                <a:cs typeface="Times New Roman" pitchFamily="18"/>
              </a:rPr>
              <a:t> :</a:t>
            </a:r>
          </a:p>
          <a:p>
            <a:pPr lvl="0" hangingPunct="0">
              <a:defRPr sz="1800"/>
            </a:pPr>
            <a:r>
              <a:rPr lang="fr-FR" sz="4000" b="1" dirty="0">
                <a:latin typeface="Times New Roman" pitchFamily="18"/>
                <a:ea typeface="Arial" pitchFamily="2"/>
                <a:cs typeface="Times New Roman" pitchFamily="18"/>
              </a:rPr>
              <a:t>Le rôle des mandaté-e-s CGT dans et autour de la F3SCT</a:t>
            </a:r>
          </a:p>
        </p:txBody>
      </p:sp>
      <p:sp>
        <p:nvSpPr>
          <p:cNvPr id="7" name="Rectangle 6"/>
          <p:cNvSpPr/>
          <p:nvPr/>
        </p:nvSpPr>
        <p:spPr>
          <a:xfrm>
            <a:off x="624022" y="2852936"/>
            <a:ext cx="8066515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hangingPunct="0">
              <a:defRPr sz="1800"/>
            </a:pPr>
            <a:r>
              <a:rPr lang="fr-FR" sz="3600" b="1" u="sng" dirty="0">
                <a:latin typeface="Times New Roman" pitchFamily="18"/>
                <a:ea typeface="Arial" pitchFamily="2"/>
                <a:cs typeface="Times New Roman" pitchFamily="2"/>
              </a:rPr>
              <a:t>Objectif</a:t>
            </a:r>
            <a:r>
              <a:rPr lang="fr-FR" sz="3600" b="1" dirty="0">
                <a:latin typeface="Times New Roman" pitchFamily="18"/>
                <a:ea typeface="Arial" pitchFamily="2"/>
                <a:cs typeface="Times New Roman" pitchFamily="2"/>
              </a:rPr>
              <a:t> : </a:t>
            </a:r>
          </a:p>
          <a:p>
            <a:pPr algn="just" hangingPunct="0">
              <a:defRPr sz="1800"/>
            </a:pPr>
            <a:r>
              <a:rPr lang="fr-FR" sz="3000" dirty="0"/>
              <a:t>À l’issue de ce thème, les stagiaires seront en capacité d’appliquer la démarche CGT en replaçant la santé au cœur de l’organisation du travail.</a:t>
            </a:r>
            <a:endParaRPr lang="fr-FR" sz="3000" dirty="0">
              <a:latin typeface="Times New Roman" pitchFamily="18"/>
              <a:ea typeface="Arial" pitchFamily="2"/>
              <a:cs typeface="Times New Roman" pitchFamily="2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251520" y="1844824"/>
            <a:ext cx="1001637" cy="369332"/>
          </a:xfrm>
          <a:prstGeom prst="rect">
            <a:avLst/>
          </a:prstGeom>
          <a:solidFill>
            <a:srgbClr val="92D050"/>
          </a:solidFill>
          <a:scene3d>
            <a:camera prst="orthographicFront"/>
            <a:lightRig rig="threePt" dir="t"/>
          </a:scene3d>
          <a:sp3d extrusionH="76200" contourW="38100">
            <a:bevelT/>
            <a:extrusionClr>
              <a:srgbClr val="FFFF00"/>
            </a:extrusionClr>
          </a:sp3d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000000"/>
                </a:solidFill>
              </a:rPr>
              <a:t>T4 – F1</a:t>
            </a:r>
          </a:p>
        </p:txBody>
      </p:sp>
    </p:spTree>
    <p:extLst>
      <p:ext uri="{BB962C8B-B14F-4D97-AF65-F5344CB8AC3E}">
        <p14:creationId xmlns:p14="http://schemas.microsoft.com/office/powerpoint/2010/main" val="630097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shade val="40000"/>
                <a:satMod val="150000"/>
              </a:schemeClr>
            </a:gs>
            <a:gs pos="30000">
              <a:schemeClr val="bg2">
                <a:shade val="60000"/>
                <a:satMod val="150000"/>
              </a:schemeClr>
            </a:gs>
            <a:gs pos="100000">
              <a:schemeClr val="bg2">
                <a:tint val="83000"/>
                <a:satMod val="200000"/>
              </a:schemeClr>
            </a:gs>
          </a:gsLst>
          <a:lin ang="13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1137" y="5733256"/>
            <a:ext cx="686327" cy="891877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0648"/>
            <a:ext cx="1001637" cy="145700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763688" y="188640"/>
            <a:ext cx="6858272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hangingPunct="0">
              <a:defRPr sz="1800"/>
            </a:pPr>
            <a:r>
              <a:rPr lang="fr-FR" sz="3600" b="1" u="sng" dirty="0">
                <a:latin typeface="Times New Roman" pitchFamily="18"/>
                <a:ea typeface="Arial" pitchFamily="2"/>
                <a:cs typeface="Times New Roman" pitchFamily="18"/>
              </a:rPr>
              <a:t>Thème 4</a:t>
            </a:r>
            <a:r>
              <a:rPr lang="fr-FR" sz="3600" b="1" dirty="0">
                <a:latin typeface="Times New Roman" pitchFamily="18"/>
                <a:ea typeface="Arial" pitchFamily="2"/>
                <a:cs typeface="Times New Roman" pitchFamily="18"/>
              </a:rPr>
              <a:t> :</a:t>
            </a:r>
          </a:p>
          <a:p>
            <a:pPr lvl="0" hangingPunct="0">
              <a:defRPr sz="1800"/>
            </a:pPr>
            <a:r>
              <a:rPr lang="fr-FR" sz="4000" b="1" dirty="0">
                <a:latin typeface="Times New Roman" pitchFamily="18"/>
                <a:ea typeface="Arial" pitchFamily="2"/>
                <a:cs typeface="Times New Roman" pitchFamily="18"/>
              </a:rPr>
              <a:t>Le rôle des mandaté-e-s CGT dans et autour de la F3SCT</a:t>
            </a:r>
            <a:endParaRPr lang="fr-FR" sz="1400" b="1" dirty="0">
              <a:latin typeface="Times New Roman" pitchFamily="18"/>
              <a:ea typeface="Arial" pitchFamily="2"/>
              <a:cs typeface="Times New Roman" pitchFamily="18"/>
            </a:endParaRPr>
          </a:p>
          <a:p>
            <a:pPr lvl="0" hangingPunct="0">
              <a:defRPr sz="1800"/>
            </a:pPr>
            <a:r>
              <a:rPr lang="fr-FR" sz="4000" b="1" dirty="0">
                <a:latin typeface="Times New Roman" pitchFamily="18"/>
                <a:ea typeface="Arial" pitchFamily="2"/>
                <a:cs typeface="Times New Roman" pitchFamily="18"/>
              </a:rPr>
              <a:t>1 moment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251520" y="1844824"/>
            <a:ext cx="1001637" cy="369332"/>
          </a:xfrm>
          <a:prstGeom prst="rect">
            <a:avLst/>
          </a:prstGeom>
          <a:solidFill>
            <a:srgbClr val="92D050"/>
          </a:solidFill>
          <a:scene3d>
            <a:camera prst="orthographicFront"/>
            <a:lightRig rig="threePt" dir="t"/>
          </a:scene3d>
          <a:sp3d extrusionH="76200" contourW="38100">
            <a:bevelT/>
            <a:extrusionClr>
              <a:srgbClr val="FFFF00"/>
            </a:extrusionClr>
          </a:sp3d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000000"/>
                </a:solidFill>
              </a:rPr>
              <a:t>T4 – F1</a:t>
            </a:r>
          </a:p>
        </p:txBody>
      </p:sp>
      <p:graphicFrame>
        <p:nvGraphicFramePr>
          <p:cNvPr id="9" name="Diagramme 8"/>
          <p:cNvGraphicFramePr/>
          <p:nvPr>
            <p:extLst>
              <p:ext uri="{D42A27DB-BD31-4B8C-83A1-F6EECF244321}">
                <p14:modId xmlns:p14="http://schemas.microsoft.com/office/powerpoint/2010/main" val="3579405107"/>
              </p:ext>
            </p:extLst>
          </p:nvPr>
        </p:nvGraphicFramePr>
        <p:xfrm>
          <a:off x="899592" y="2209985"/>
          <a:ext cx="6628366" cy="36142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3521771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Graphic spid="9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shade val="40000"/>
                <a:satMod val="150000"/>
              </a:schemeClr>
            </a:gs>
            <a:gs pos="30000">
              <a:schemeClr val="bg2">
                <a:shade val="60000"/>
                <a:satMod val="150000"/>
              </a:schemeClr>
            </a:gs>
            <a:gs pos="100000">
              <a:schemeClr val="bg2">
                <a:tint val="83000"/>
                <a:satMod val="200000"/>
              </a:schemeClr>
            </a:gs>
          </a:gsLst>
          <a:lin ang="13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1137" y="5733256"/>
            <a:ext cx="686327" cy="891877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0648"/>
            <a:ext cx="1001637" cy="145700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403648" y="232867"/>
            <a:ext cx="7488832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hangingPunct="0">
              <a:defRPr sz="1800"/>
            </a:pPr>
            <a:r>
              <a:rPr lang="fr-FR" sz="4000" b="1" u="sng" dirty="0">
                <a:latin typeface="Times New Roman" pitchFamily="18"/>
                <a:ea typeface="Arial" pitchFamily="2"/>
                <a:cs typeface="Times New Roman" pitchFamily="18"/>
              </a:rPr>
              <a:t>Thème 4</a:t>
            </a:r>
            <a:r>
              <a:rPr lang="fr-FR" sz="4000" b="1" dirty="0">
                <a:latin typeface="Times New Roman" pitchFamily="18"/>
                <a:ea typeface="Arial" pitchFamily="2"/>
                <a:cs typeface="Times New Roman" pitchFamily="18"/>
              </a:rPr>
              <a:t> :</a:t>
            </a:r>
          </a:p>
          <a:p>
            <a:pPr hangingPunct="0">
              <a:defRPr sz="1800"/>
            </a:pPr>
            <a:r>
              <a:rPr lang="fr-FR" sz="4400" b="1" dirty="0">
                <a:latin typeface="Times New Roman" pitchFamily="18"/>
                <a:ea typeface="Arial" pitchFamily="2"/>
                <a:cs typeface="Times New Roman" pitchFamily="18"/>
              </a:rPr>
              <a:t>Le rôle des mandaté-e-s CGT dans et autour de la F3SCT</a:t>
            </a:r>
          </a:p>
          <a:p>
            <a:pPr hangingPunct="0">
              <a:defRPr sz="1800"/>
            </a:pPr>
            <a:r>
              <a:rPr lang="fr-FR" sz="3600" b="1" dirty="0">
                <a:latin typeface="Times New Roman" pitchFamily="18"/>
                <a:ea typeface="Arial" pitchFamily="2"/>
                <a:cs typeface="Times New Roman" pitchFamily="18"/>
              </a:rPr>
              <a:t>Moment 1 : </a:t>
            </a:r>
          </a:p>
          <a:p>
            <a:pPr lvl="0" hangingPunct="0">
              <a:defRPr sz="1800"/>
            </a:pPr>
            <a:r>
              <a:rPr lang="fr-FR" sz="3600" b="1" dirty="0">
                <a:latin typeface="Times New Roman" pitchFamily="18"/>
                <a:ea typeface="Arial" pitchFamily="2"/>
                <a:cs typeface="Times New Roman" pitchFamily="18"/>
              </a:rPr>
              <a:t>La démarche CGT</a:t>
            </a:r>
          </a:p>
        </p:txBody>
      </p:sp>
      <p:sp>
        <p:nvSpPr>
          <p:cNvPr id="7" name="Rectangle 6"/>
          <p:cNvSpPr/>
          <p:nvPr/>
        </p:nvSpPr>
        <p:spPr>
          <a:xfrm>
            <a:off x="752338" y="3495174"/>
            <a:ext cx="7924118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hangingPunct="0">
              <a:defRPr sz="1800"/>
            </a:pPr>
            <a:r>
              <a:rPr lang="fr-FR" sz="3600" b="1" u="sng" dirty="0">
                <a:latin typeface="Times New Roman" pitchFamily="18"/>
                <a:ea typeface="Arial" pitchFamily="2"/>
                <a:cs typeface="Times New Roman" pitchFamily="2"/>
              </a:rPr>
              <a:t>Objectif</a:t>
            </a:r>
            <a:r>
              <a:rPr lang="fr-FR" sz="3600" b="1" dirty="0">
                <a:latin typeface="Times New Roman" pitchFamily="18"/>
                <a:ea typeface="Arial" pitchFamily="2"/>
                <a:cs typeface="Times New Roman" pitchFamily="2"/>
              </a:rPr>
              <a:t> : </a:t>
            </a:r>
          </a:p>
          <a:p>
            <a:pPr lvl="0" algn="just" hangingPunct="0">
              <a:defRPr sz="1800"/>
            </a:pPr>
            <a:r>
              <a:rPr lang="fr-FR" sz="3200" dirty="0">
                <a:latin typeface="Times New Roman" pitchFamily="18"/>
                <a:ea typeface="Arial" pitchFamily="2"/>
                <a:cs typeface="Times New Roman" pitchFamily="2"/>
              </a:rPr>
              <a:t>À l’issue du moment, les stagiaires seront en capacité d’appliquer la démarche CGT en replaçant la santé au cœur de l’organisation du travail.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251520" y="1844824"/>
            <a:ext cx="1001637" cy="369332"/>
          </a:xfrm>
          <a:prstGeom prst="rect">
            <a:avLst/>
          </a:prstGeom>
          <a:solidFill>
            <a:srgbClr val="92D050"/>
          </a:solidFill>
          <a:scene3d>
            <a:camera prst="orthographicFront"/>
            <a:lightRig rig="threePt" dir="t"/>
          </a:scene3d>
          <a:sp3d extrusionH="76200" contourW="38100">
            <a:bevelT/>
            <a:extrusionClr>
              <a:srgbClr val="FFFF00"/>
            </a:extrusionClr>
          </a:sp3d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000000"/>
                </a:solidFill>
              </a:rPr>
              <a:t>T4 – F1</a:t>
            </a:r>
          </a:p>
        </p:txBody>
      </p:sp>
    </p:spTree>
    <p:extLst>
      <p:ext uri="{BB962C8B-B14F-4D97-AF65-F5344CB8AC3E}">
        <p14:creationId xmlns:p14="http://schemas.microsoft.com/office/powerpoint/2010/main" val="1111246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theme/theme1.xml><?xml version="1.0" encoding="utf-8"?>
<a:theme xmlns:a="http://schemas.openxmlformats.org/drawingml/2006/main" name="Technique">
  <a:themeElements>
    <a:clrScheme name="Personnalisé 3">
      <a:dk1>
        <a:srgbClr val="FF6566"/>
      </a:dk1>
      <a:lt1>
        <a:sysClr val="window" lastClr="FFFFFF"/>
      </a:lt1>
      <a:dk2>
        <a:srgbClr val="FFA2A3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que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que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65</TotalTime>
  <Words>121</Words>
  <Application>Microsoft Office PowerPoint</Application>
  <PresentationFormat>Affichage à l'écran (4:3)</PresentationFormat>
  <Paragraphs>21</Paragraphs>
  <Slides>3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9" baseType="lpstr">
      <vt:lpstr>Arial</vt:lpstr>
      <vt:lpstr>Calibri</vt:lpstr>
      <vt:lpstr>Franklin Gothic Book</vt:lpstr>
      <vt:lpstr>Times New Roman</vt:lpstr>
      <vt:lpstr>Wingdings 2</vt:lpstr>
      <vt:lpstr>Technique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Formateur4a</dc:creator>
  <cp:lastModifiedBy>RODRIGUES, Julien</cp:lastModifiedBy>
  <cp:revision>27</cp:revision>
  <dcterms:created xsi:type="dcterms:W3CDTF">2022-01-18T16:03:51Z</dcterms:created>
  <dcterms:modified xsi:type="dcterms:W3CDTF">2023-02-15T16:45:07Z</dcterms:modified>
</cp:coreProperties>
</file>