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
  </p:notesMasterIdLst>
  <p:sldIdLst>
    <p:sldId id="260" r:id="rId2"/>
    <p:sldId id="268" r:id="rId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859" autoAdjust="0"/>
  </p:normalViewPr>
  <p:slideViewPr>
    <p:cSldViewPr>
      <p:cViewPr>
        <p:scale>
          <a:sx n="80" d="100"/>
          <a:sy n="80" d="100"/>
        </p:scale>
        <p:origin x="818" y="50"/>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184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3BE801-2E33-4BE6-B623-221A106A6457}" type="datetimeFigureOut">
              <a:rPr lang="fr-FR" smtClean="0"/>
              <a:pPr/>
              <a:t>14/02/2023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74B796-2AF0-428C-9FDD-EC7565C05014}" type="slidenum">
              <a:rPr lang="fr-FR" smtClean="0"/>
              <a:pPr/>
              <a:t>‹N°›</a:t>
            </a:fld>
            <a:endParaRPr lang="fr-FR"/>
          </a:p>
        </p:txBody>
      </p:sp>
    </p:spTree>
    <p:extLst>
      <p:ext uri="{BB962C8B-B14F-4D97-AF65-F5344CB8AC3E}">
        <p14:creationId xmlns:p14="http://schemas.microsoft.com/office/powerpoint/2010/main" val="3450717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legifrance.gouv.fr/affichCodeArticle.do?cidTexte=LEGITEXT000006072050&amp;idArticle=LEGIARTI000036434291&amp;dateTexte=&amp;categorieLien=cid"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www.legifrance.gouv.fr/affichCodeArticle.do?cidTexte=LEGITEXT000006072050&amp;idArticle=LEGIARTI000036434293&amp;dateTexte=&amp;categorieLien=cid"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Les membres de la formation spécialisée procèdent, à intervalles réguliers, à la visite des services relevant de leur champ de compétence. Une délibération de la formation spécialisée fixe l'objet, le secteur géographique de la visite et la composition de la délégation chargée de cette visite.</a:t>
            </a:r>
            <a:br>
              <a:rPr lang="fr-FR" dirty="0"/>
            </a:br>
            <a:r>
              <a:rPr lang="fr-FR" dirty="0"/>
              <a:t>Cette délégation comporte le président de la formation spécialisée ou son représentant et des représentants du personnel, membres de la formation. Elle peut être assistée d'un médecin du service de médecine préventive ou son représentant au sein de l'équipe pluridisciplinaire, de l'agent chargé d'assurer une fonction d'inspection dans le domaine de la santé et de la sécurité et de l'assistant ou du conseiller de prévention. Les missions accomplies dans le cadre du présent article donnent lieu à un rapport présenté à la formation spécialisée.</a:t>
            </a:r>
            <a:br>
              <a:rPr lang="fr-FR" dirty="0"/>
            </a:br>
            <a:r>
              <a:rPr lang="fr-FR" dirty="0"/>
              <a:t>La délégation de la formation spécialisée peut réaliser cette visite sur le lieu d'exercice des fonctions en télétravail. Dans le cas où l'agent exerce ses fonctions en télétravail à son domicile, l'accès au domicile du télétravailleur est subordonné à l'accord de l'intéressé, dûment recueilli par écrit.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r>
              <a:rPr lang="fr-FR" b="1" u="sng" dirty="0">
                <a:solidFill>
                  <a:srgbClr val="FFFF00"/>
                </a:solidFill>
              </a:rPr>
              <a:t>Article 65 décret n° 2021-571 : ENQUÊTE AS/MP</a:t>
            </a:r>
            <a:endParaRPr lang="fr-FR" dirty="0">
              <a:solidFill>
                <a:srgbClr val="FFFF00"/>
              </a:solidFill>
            </a:endParaRPr>
          </a:p>
          <a:p>
            <a:r>
              <a:rPr lang="fr-FR" dirty="0"/>
              <a:t>La formation spécialisée compétente est réunie dans les plus brefs délais à la suite de tout accident ayant entrainé ou pu entrainer des conséquences graves.</a:t>
            </a:r>
            <a:br>
              <a:rPr lang="fr-FR" dirty="0"/>
            </a:br>
            <a:r>
              <a:rPr lang="fr-FR" dirty="0"/>
              <a:t>Elle procède à une enquête à l'occasion de chaque accident du travail, accident de service ou de chaque maladie professionnelle ou à caractère professionnel au sens des </a:t>
            </a:r>
            <a:r>
              <a:rPr lang="fr-FR" u="sng" dirty="0"/>
              <a:t>3° et 4° de l'article 6 du décret du 10 juin 1985 susvisé</a:t>
            </a:r>
            <a:r>
              <a:rPr lang="fr-FR" dirty="0"/>
              <a:t>.</a:t>
            </a:r>
            <a:br>
              <a:rPr lang="fr-FR" dirty="0"/>
            </a:br>
            <a:r>
              <a:rPr lang="fr-FR" dirty="0"/>
              <a:t>Les enquêtes sont réalisées par une délégation comprenant le président ou son représentant au sein de la collectivité ou de l'établissement et au moins un représentant du personnel de la formation spécialisée. Le médecin du service de médecine préventive, l'assistant ou, le cas échéant, le conseiller de prévention ainsi que l'agent chargé d'assurer une fonction d'inspection dans le domaine de la santé et de la sécurité peuvent participer à la délégation.</a:t>
            </a:r>
            <a:br>
              <a:rPr lang="fr-FR" dirty="0"/>
            </a:br>
            <a:r>
              <a:rPr lang="fr-FR" dirty="0"/>
              <a:t>La formation spécialisée est informée des conclusions de chaque enquête et des suites qui leur sont données.</a:t>
            </a: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1" u="sng" dirty="0">
                <a:solidFill>
                  <a:srgbClr val="FFFF00"/>
                </a:solidFill>
              </a:rPr>
              <a:t>Article 67 décret n° 2021-571 : APPEL À UN EXPERT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Le président de la formation spécialisée peut, à son initiative ou suite à une délibération des membres de la formation, faire appel à un expert certifié conformément aux articles </a:t>
            </a:r>
            <a:r>
              <a:rPr lang="fr-FR" u="sng" dirty="0">
                <a:hlinkClick r:id="rId3" tooltip="Code du travail - art. R2315-51 (V)"/>
              </a:rPr>
              <a:t>R. 2315-51</a:t>
            </a:r>
            <a:r>
              <a:rPr lang="fr-FR" dirty="0"/>
              <a:t> et </a:t>
            </a:r>
            <a:r>
              <a:rPr lang="fr-FR" u="sng" dirty="0">
                <a:hlinkClick r:id="rId4" tooltip="Code du travail - art. R2315-52 (V)"/>
              </a:rPr>
              <a:t>R. 2315-52</a:t>
            </a:r>
            <a:r>
              <a:rPr lang="fr-FR" dirty="0"/>
              <a:t> du code du travail :</a:t>
            </a:r>
            <a:br>
              <a:rPr lang="fr-FR" dirty="0"/>
            </a:br>
            <a:r>
              <a:rPr lang="fr-FR" dirty="0"/>
              <a:t>1° En cas de risque grave, révélé ou non par un accident de service ou par un accident du travail ou en cas de maladie professionnelle ou à caractère professionnel ;</a:t>
            </a:r>
            <a:br>
              <a:rPr lang="fr-FR" dirty="0"/>
            </a:br>
            <a:r>
              <a:rPr lang="fr-FR" dirty="0"/>
              <a:t>2° En cas de projet important modifiant les conditions de santé et de sécurité ou les conditions de travail lorsqu'il ne s'intègre pas dans un projet de réorganisation de service.</a:t>
            </a:r>
            <a:br>
              <a:rPr lang="fr-FR" dirty="0"/>
            </a:br>
            <a:r>
              <a:rPr lang="fr-FR" dirty="0"/>
              <a:t>Les frais d'expertise sont supportés par la collectivité territoriale ou l'établissement dont relève la formation spécialisée.</a:t>
            </a:r>
            <a:br>
              <a:rPr lang="fr-FR" dirty="0"/>
            </a:br>
            <a:r>
              <a:rPr lang="fr-FR" dirty="0"/>
              <a:t>L'autorité territoriale fournit à l'expert les informations nécessaires à sa mission. Ce dernier est soumis à l'obligation de discrétion définie à l'article 92.</a:t>
            </a:r>
            <a:br>
              <a:rPr lang="fr-FR" dirty="0"/>
            </a:br>
            <a:r>
              <a:rPr lang="fr-FR" dirty="0"/>
              <a:t>La décision du président de la formation spécialisée refusant de faire appel à un expert doit être substantiellement motivée. Cette décision est communiquée sans délai à la formation spécialisée instituée au sein du comité social territorial.</a:t>
            </a:r>
            <a:br>
              <a:rPr lang="fr-FR" dirty="0"/>
            </a:br>
            <a:r>
              <a:rPr lang="fr-FR" dirty="0"/>
              <a:t>Le délai pour mener une expertise ne peut excéder un mois.</a:t>
            </a:r>
            <a:br>
              <a:rPr lang="fr-FR" dirty="0"/>
            </a:br>
            <a:r>
              <a:rPr lang="fr-FR" dirty="0"/>
              <a:t>En cas de désaccord sérieux et persistant entre les représentants du personnel et le président de la formation spécialisée sur le recours à l'expert certifié, la procédure prévue à l'article 68 est mise en œuvre dans le délai mentionné à l'alinéa précédent.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solidFill>
                <a:srgbClr val="FFFF00"/>
              </a:solidFill>
            </a:endParaRP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endParaRPr lang="fr-FR" dirty="0"/>
          </a:p>
        </p:txBody>
      </p:sp>
      <p:sp>
        <p:nvSpPr>
          <p:cNvPr id="4" name="Espace réservé du numéro de diapositive 3"/>
          <p:cNvSpPr>
            <a:spLocks noGrp="1"/>
          </p:cNvSpPr>
          <p:nvPr>
            <p:ph type="sldNum" sz="quarter" idx="5"/>
          </p:nvPr>
        </p:nvSpPr>
        <p:spPr/>
        <p:txBody>
          <a:bodyPr/>
          <a:lstStyle/>
          <a:p>
            <a:fld id="{6374B796-2AF0-428C-9FDD-EC7565C05014}" type="slidenum">
              <a:rPr lang="fr-FR" smtClean="0"/>
              <a:pPr/>
              <a:t>1</a:t>
            </a:fld>
            <a:endParaRPr lang="fr-FR"/>
          </a:p>
        </p:txBody>
      </p:sp>
    </p:spTree>
    <p:extLst>
      <p:ext uri="{BB962C8B-B14F-4D97-AF65-F5344CB8AC3E}">
        <p14:creationId xmlns:p14="http://schemas.microsoft.com/office/powerpoint/2010/main" val="1314832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2"/>
      </p:bgRef>
    </p:bg>
    <p:spTree>
      <p:nvGrpSpPr>
        <p:cNvPr id="1" name=""/>
        <p:cNvGrpSpPr/>
        <p:nvPr/>
      </p:nvGrpSpPr>
      <p:grpSpPr>
        <a:xfrm>
          <a:off x="0" y="0"/>
          <a:ext cx="0" cy="0"/>
          <a:chOff x="0" y="0"/>
          <a:chExt cx="0" cy="0"/>
        </a:xfrm>
      </p:grpSpPr>
      <p:sp>
        <p:nvSpPr>
          <p:cNvPr id="7" name="Forme libre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orme libre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r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fr-FR"/>
              <a:t>Modifiez le style du titre</a:t>
            </a:r>
            <a:endParaRPr kumimoji="0" lang="en-US"/>
          </a:p>
        </p:txBody>
      </p:sp>
      <p:sp>
        <p:nvSpPr>
          <p:cNvPr id="17" name="Sous-titr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a:t>Modifiez le style des sous-titres du masque</a:t>
            </a:r>
            <a:endParaRPr kumimoji="0" lang="en-US"/>
          </a:p>
        </p:txBody>
      </p:sp>
      <p:sp>
        <p:nvSpPr>
          <p:cNvPr id="30" name="Espace réservé de la date 29"/>
          <p:cNvSpPr>
            <a:spLocks noGrp="1"/>
          </p:cNvSpPr>
          <p:nvPr>
            <p:ph type="dt" sz="half" idx="10"/>
          </p:nvPr>
        </p:nvSpPr>
        <p:spPr/>
        <p:txBody>
          <a:bodyPr/>
          <a:lstStyle/>
          <a:p>
            <a:fld id="{F69A6394-F618-4566-83B6-0D996104A931}" type="datetimeFigureOut">
              <a:rPr lang="fr-FR" smtClean="0"/>
              <a:pPr/>
              <a:t>14/02/2023</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6BD35534-30AC-4B1D-BED5-9F823ACB88A3}"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Modifiez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F69A6394-F618-4566-83B6-0D996104A931}" type="datetimeFigureOut">
              <a:rPr lang="fr-FR" smtClean="0"/>
              <a:pPr/>
              <a:t>14/02/2023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FR"/>
              <a:t>Modifiez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F69A6394-F618-4566-83B6-0D996104A931}" type="datetimeFigureOut">
              <a:rPr lang="fr-FR" smtClean="0"/>
              <a:pPr/>
              <a:t>14/02/2023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FR"/>
              <a:t>Modifiez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F69A6394-F618-4566-83B6-0D996104A931}" type="datetimeFigureOut">
              <a:rPr lang="fr-FR" smtClean="0"/>
              <a:pPr/>
              <a:t>14/02/2023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2">
        <a:schemeClr val="bg2"/>
      </p:bgRef>
    </p:bg>
    <p:spTree>
      <p:nvGrpSpPr>
        <p:cNvPr id="1" name=""/>
        <p:cNvGrpSpPr/>
        <p:nvPr/>
      </p:nvGrpSpPr>
      <p:grpSpPr>
        <a:xfrm>
          <a:off x="0" y="0"/>
          <a:ext cx="0" cy="0"/>
          <a:chOff x="0" y="0"/>
          <a:chExt cx="0" cy="0"/>
        </a:xfrm>
      </p:grpSpPr>
      <p:sp>
        <p:nvSpPr>
          <p:cNvPr id="7" name="Forme libre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orme libre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r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fr-FR"/>
              <a:t>Modifiez le style du titre</a:t>
            </a:r>
            <a:endParaRPr kumimoji="0" lang="en-US"/>
          </a:p>
        </p:txBody>
      </p:sp>
      <p:sp>
        <p:nvSpPr>
          <p:cNvPr id="3" name="Espace réservé du texte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a:t>Modifiez les styles du texte du masque</a:t>
            </a:r>
          </a:p>
        </p:txBody>
      </p:sp>
      <p:sp>
        <p:nvSpPr>
          <p:cNvPr id="4" name="Espace réservé de la date 3"/>
          <p:cNvSpPr>
            <a:spLocks noGrp="1"/>
          </p:cNvSpPr>
          <p:nvPr>
            <p:ph type="dt" sz="half" idx="10"/>
          </p:nvPr>
        </p:nvSpPr>
        <p:spPr/>
        <p:txBody>
          <a:bodyPr/>
          <a:lstStyle/>
          <a:p>
            <a:fld id="{F69A6394-F618-4566-83B6-0D996104A931}" type="datetimeFigureOut">
              <a:rPr lang="fr-FR" smtClean="0"/>
              <a:pPr/>
              <a:t>14/02/2023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D35534-30AC-4B1D-BED5-9F823ACB88A3}"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FR"/>
              <a:t>Modifiez le style du titre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F69A6394-F618-4566-83B6-0D996104A931}" type="datetimeFigureOut">
              <a:rPr lang="fr-FR" smtClean="0"/>
              <a:pPr/>
              <a:t>14/02/2023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lstStyle>
          <a:p>
            <a:r>
              <a:rPr kumimoji="0" lang="fr-FR"/>
              <a:t>Modifiez le style du titre</a:t>
            </a:r>
            <a:endParaRPr kumimoji="0" lang="en-US"/>
          </a:p>
        </p:txBody>
      </p:sp>
      <p:sp>
        <p:nvSpPr>
          <p:cNvPr id="3" name="Espace réservé du texte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Modifiez les styles du texte du masque</a:t>
            </a:r>
          </a:p>
        </p:txBody>
      </p:sp>
      <p:sp>
        <p:nvSpPr>
          <p:cNvPr id="4" name="Espace réservé du texte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Modifiez les styles du texte du masque</a:t>
            </a:r>
          </a:p>
        </p:txBody>
      </p:sp>
      <p:sp>
        <p:nvSpPr>
          <p:cNvPr id="5" name="Espace réservé du contenu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6" name="Espace réservé du contenu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7" name="Espace réservé de la date 6"/>
          <p:cNvSpPr>
            <a:spLocks noGrp="1"/>
          </p:cNvSpPr>
          <p:nvPr>
            <p:ph type="dt" sz="half" idx="10"/>
          </p:nvPr>
        </p:nvSpPr>
        <p:spPr/>
        <p:txBody>
          <a:bodyPr/>
          <a:lstStyle/>
          <a:p>
            <a:fld id="{F69A6394-F618-4566-83B6-0D996104A931}" type="datetimeFigureOut">
              <a:rPr lang="fr-FR" smtClean="0"/>
              <a:pPr/>
              <a:t>14/02/2023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FR"/>
              <a:t>Modifiez le style du titre</a:t>
            </a:r>
            <a:endParaRPr kumimoji="0" lang="en-US"/>
          </a:p>
        </p:txBody>
      </p:sp>
      <p:sp>
        <p:nvSpPr>
          <p:cNvPr id="7" name="Espace réservé de la date 6"/>
          <p:cNvSpPr>
            <a:spLocks noGrp="1"/>
          </p:cNvSpPr>
          <p:nvPr>
            <p:ph type="dt" sz="half" idx="10"/>
          </p:nvPr>
        </p:nvSpPr>
        <p:spPr/>
        <p:txBody>
          <a:bodyPr/>
          <a:lstStyle/>
          <a:p>
            <a:fld id="{F69A6394-F618-4566-83B6-0D996104A931}" type="datetimeFigureOut">
              <a:rPr lang="fr-FR" smtClean="0"/>
              <a:pPr/>
              <a:t>14/02/2023</a:t>
            </a:fld>
            <a:endParaRPr lang="fr-FR"/>
          </a:p>
        </p:txBody>
      </p:sp>
      <p:sp>
        <p:nvSpPr>
          <p:cNvPr id="8" name="Espace réservé du numéro de diapositive 7"/>
          <p:cNvSpPr>
            <a:spLocks noGrp="1"/>
          </p:cNvSpPr>
          <p:nvPr>
            <p:ph type="sldNum" sz="quarter" idx="11"/>
          </p:nvPr>
        </p:nvSpPr>
        <p:spPr/>
        <p:txBody>
          <a:bodyPr/>
          <a:lstStyle/>
          <a:p>
            <a:fld id="{6BD35534-30AC-4B1D-BED5-9F823ACB88A3}" type="slidenum">
              <a:rPr lang="fr-FR" smtClean="0"/>
              <a:pPr/>
              <a:t>‹N°›</a:t>
            </a:fld>
            <a:endParaRPr lang="fr-FR"/>
          </a:p>
        </p:txBody>
      </p:sp>
      <p:sp>
        <p:nvSpPr>
          <p:cNvPr id="9" name="Espace réservé du pied de page 8"/>
          <p:cNvSpPr>
            <a:spLocks noGrp="1"/>
          </p:cNvSpPr>
          <p:nvPr>
            <p:ph type="ftr" sz="quarter" idx="12"/>
          </p:nvPr>
        </p:nvSpPr>
        <p:spPr/>
        <p:txBody>
          <a:bodyPr/>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69A6394-F618-4566-83B6-0D996104A931}" type="datetimeFigureOut">
              <a:rPr lang="fr-FR" smtClean="0"/>
              <a:pPr/>
              <a:t>14/02/2023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fr-FR"/>
              <a:t>Modifiez le style du titre</a:t>
            </a:r>
            <a:endParaRPr kumimoji="0" lang="en-US"/>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a:t>Modifiez les styles du texte du masque</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F69A6394-F618-4566-83B6-0D996104A931}" type="datetimeFigureOut">
              <a:rPr lang="fr-FR" smtClean="0"/>
              <a:pPr/>
              <a:t>14/02/2023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156448" y="6422064"/>
            <a:ext cx="762000" cy="365125"/>
          </a:xfrm>
        </p:spPr>
        <p:txBody>
          <a:bodyPr/>
          <a:lstStyle/>
          <a:p>
            <a:fld id="{6BD35534-30AC-4B1D-BED5-9F823ACB88A3}"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fr-FR"/>
              <a:t>Modifiez le style du titre</a:t>
            </a:r>
            <a:endParaRPr kumimoji="0" lang="en-US"/>
          </a:p>
        </p:txBody>
      </p:sp>
      <p:sp>
        <p:nvSpPr>
          <p:cNvPr id="3" name="Espace réservé pour une image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fr-FR"/>
              <a:t>Cliquez sur l'icône pour ajouter une image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FR"/>
              <a:t>Modifiez les styles du texte du masque</a:t>
            </a:r>
          </a:p>
        </p:txBody>
      </p:sp>
      <p:sp>
        <p:nvSpPr>
          <p:cNvPr id="5" name="Espace réservé de la date 4"/>
          <p:cNvSpPr>
            <a:spLocks noGrp="1"/>
          </p:cNvSpPr>
          <p:nvPr>
            <p:ph type="dt" sz="half" idx="10"/>
          </p:nvPr>
        </p:nvSpPr>
        <p:spPr>
          <a:xfrm>
            <a:off x="457200" y="6422064"/>
            <a:ext cx="2133600" cy="365125"/>
          </a:xfrm>
        </p:spPr>
        <p:txBody>
          <a:bodyPr/>
          <a:lstStyle/>
          <a:p>
            <a:fld id="{F69A6394-F618-4566-83B6-0D996104A931}" type="datetimeFigureOut">
              <a:rPr lang="fr-FR" smtClean="0"/>
              <a:pPr/>
              <a:t>14/02/2023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BD35534-30AC-4B1D-BED5-9F823ACB88A3}"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orme libre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orme libre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Espace réservé du titre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fr-FR"/>
              <a:t>Modifiez le style du titre</a:t>
            </a:r>
            <a:endParaRPr kumimoji="0" lang="en-US"/>
          </a:p>
        </p:txBody>
      </p:sp>
      <p:sp>
        <p:nvSpPr>
          <p:cNvPr id="30" name="Espace réservé du texte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fr-FR"/>
              <a:t>Modifiez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
        <p:nvSpPr>
          <p:cNvPr id="10" name="Espace réservé de la date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F69A6394-F618-4566-83B6-0D996104A931}" type="datetimeFigureOut">
              <a:rPr lang="fr-FR" smtClean="0"/>
              <a:pPr/>
              <a:t>14/02/2023</a:t>
            </a:fld>
            <a:endParaRPr lang="fr-FR"/>
          </a:p>
        </p:txBody>
      </p:sp>
      <p:sp>
        <p:nvSpPr>
          <p:cNvPr id="22" name="Espace réservé du pied de page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fr-FR"/>
          </a:p>
        </p:txBody>
      </p:sp>
      <p:sp>
        <p:nvSpPr>
          <p:cNvPr id="18" name="Espace réservé du numéro de diapositive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BD35534-30AC-4B1D-BED5-9F823ACB88A3}"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7324" y="2341329"/>
            <a:ext cx="8589352" cy="5047536"/>
          </a:xfrm>
          <a:prstGeom prst="rect">
            <a:avLst/>
          </a:prstGeom>
        </p:spPr>
        <p:txBody>
          <a:bodyPr wrap="square">
            <a:spAutoFit/>
          </a:bodyPr>
          <a:lstStyle/>
          <a:p>
            <a:pPr marL="285750" indent="-285750">
              <a:buFont typeface="Wingdings" panose="05000000000000000000" pitchFamily="2" charset="2"/>
              <a:buChar char="Ø"/>
            </a:pPr>
            <a:r>
              <a:rPr lang="fr-FR" sz="2200" b="1" u="sng" dirty="0"/>
              <a:t>DROIT DE VISITE [Article 64 décret n° 2021-571]</a:t>
            </a:r>
            <a:r>
              <a:rPr lang="fr-FR" sz="2200" b="1" dirty="0"/>
              <a:t> :</a:t>
            </a:r>
          </a:p>
          <a:p>
            <a:pPr defTabSz="269875"/>
            <a:r>
              <a:rPr lang="fr-FR" sz="2200" dirty="0"/>
              <a:t>	Les membres de la formation spécialisée procèdent, à intervalles 	réguliers, à 	la visite des services relevant de leur champ de 	compétence</a:t>
            </a:r>
            <a:endParaRPr lang="fr-FR" sz="2200" b="1" dirty="0"/>
          </a:p>
          <a:p>
            <a:endParaRPr lang="fr-FR" sz="2200" b="1" u="sng" dirty="0">
              <a:solidFill>
                <a:srgbClr val="FFFF00"/>
              </a:solidFill>
            </a:endParaRPr>
          </a:p>
          <a:p>
            <a:pPr marL="285750" indent="-285750">
              <a:buFont typeface="Wingdings" panose="05000000000000000000" pitchFamily="2" charset="2"/>
              <a:buChar char="Ø"/>
            </a:pPr>
            <a:r>
              <a:rPr lang="fr-FR" sz="2200" b="1" u="sng" dirty="0"/>
              <a:t>ENQUÊTE ACCIDENT DE SERVICE/MALADIE PRO </a:t>
            </a:r>
          </a:p>
          <a:p>
            <a:pPr>
              <a:tabLst>
                <a:tab pos="269875" algn="l"/>
              </a:tabLst>
            </a:pPr>
            <a:r>
              <a:rPr lang="fr-FR" sz="2200" b="1" dirty="0"/>
              <a:t>	</a:t>
            </a:r>
            <a:r>
              <a:rPr lang="fr-FR" sz="2200" b="1" u="sng" dirty="0"/>
              <a:t>[Article 65 décret n° 2021-571]</a:t>
            </a:r>
            <a:r>
              <a:rPr lang="fr-FR" sz="2200" b="1" dirty="0">
                <a:effectLst>
                  <a:outerShdw blurRad="38100" dist="38100" dir="2700000" algn="tl">
                    <a:srgbClr val="000000">
                      <a:alpha val="43137"/>
                    </a:srgbClr>
                  </a:outerShdw>
                </a:effectLst>
              </a:rPr>
              <a:t> :</a:t>
            </a:r>
          </a:p>
          <a:p>
            <a:pPr algn="just">
              <a:tabLst>
                <a:tab pos="269875" algn="l"/>
              </a:tabLst>
            </a:pPr>
            <a:r>
              <a:rPr lang="fr-FR" sz="2200" dirty="0"/>
              <a:t>	La formation spécialisée compétente est réunie dans les plus 	brefs délais à la	suite de tout accident ayant entrainé ou pu 	entrainer des conséquences graves	et procède à une 	enquête à l'occasion de chaque accident du travail, accident 	de service ou de chaque maladie professionnelle ou à caractère 	professionnel.</a:t>
            </a:r>
          </a:p>
          <a:p>
            <a:pPr algn="just">
              <a:tabLst>
                <a:tab pos="269875" algn="l"/>
              </a:tabLst>
            </a:pPr>
            <a:endParaRPr lang="fr-FR" dirty="0">
              <a:effectLst>
                <a:outerShdw blurRad="38100" dist="38100" dir="2700000" algn="tl">
                  <a:srgbClr val="000000">
                    <a:alpha val="43137"/>
                  </a:srgbClr>
                </a:outerShdw>
              </a:effectLst>
            </a:endParaRPr>
          </a:p>
          <a:p>
            <a:pPr algn="just">
              <a:tabLst>
                <a:tab pos="269875" algn="l"/>
              </a:tabLst>
            </a:pPr>
            <a:endParaRPr lang="fr-FR" dirty="0">
              <a:effectLst>
                <a:outerShdw blurRad="38100" dist="38100" dir="2700000" algn="tl">
                  <a:srgbClr val="000000">
                    <a:alpha val="43137"/>
                  </a:srgbClr>
                </a:outerShdw>
              </a:effectLst>
            </a:endParaRPr>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4403" y="188640"/>
            <a:ext cx="686327" cy="891877"/>
          </a:xfrm>
          <a:prstGeom prst="rect">
            <a:avLst/>
          </a:prstGeom>
        </p:spPr>
      </p:pic>
      <p:pic>
        <p:nvPicPr>
          <p:cNvPr id="7" name="Image 6">
            <a:extLst>
              <a:ext uri="{FF2B5EF4-FFF2-40B4-BE49-F238E27FC236}">
                <a16:creationId xmlns:a16="http://schemas.microsoft.com/office/drawing/2014/main" id="{EC7A1233-996D-10F3-999F-ED55471FF05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260648"/>
            <a:ext cx="1001637" cy="1457003"/>
          </a:xfrm>
          <a:prstGeom prst="rect">
            <a:avLst/>
          </a:prstGeom>
        </p:spPr>
      </p:pic>
      <p:sp>
        <p:nvSpPr>
          <p:cNvPr id="8" name="Rectangle 7">
            <a:extLst>
              <a:ext uri="{FF2B5EF4-FFF2-40B4-BE49-F238E27FC236}">
                <a16:creationId xmlns:a16="http://schemas.microsoft.com/office/drawing/2014/main" id="{263B80C8-7225-7C23-8A16-39AEB99E7D99}"/>
              </a:ext>
            </a:extLst>
          </p:cNvPr>
          <p:cNvSpPr/>
          <p:nvPr/>
        </p:nvSpPr>
        <p:spPr>
          <a:xfrm>
            <a:off x="1419535" y="273994"/>
            <a:ext cx="7344816" cy="1200329"/>
          </a:xfrm>
          <a:prstGeom prst="rect">
            <a:avLst/>
          </a:prstGeom>
        </p:spPr>
        <p:txBody>
          <a:bodyPr wrap="square">
            <a:spAutoFit/>
          </a:bodyPr>
          <a:lstStyle/>
          <a:p>
            <a:pPr lvl="0" hangingPunct="0">
              <a:defRPr sz="1800"/>
            </a:pPr>
            <a:r>
              <a:rPr lang="fr-FR" sz="3600" b="1" u="sng" dirty="0">
                <a:latin typeface="Times New Roman" pitchFamily="18"/>
                <a:ea typeface="Arial" pitchFamily="2"/>
                <a:cs typeface="Times New Roman" pitchFamily="18"/>
              </a:rPr>
              <a:t>Thème 2 Moment 2</a:t>
            </a:r>
            <a:r>
              <a:rPr lang="fr-FR" sz="3600" b="1" dirty="0">
                <a:latin typeface="Times New Roman" pitchFamily="18"/>
                <a:ea typeface="Arial" pitchFamily="2"/>
                <a:cs typeface="Times New Roman" pitchFamily="18"/>
              </a:rPr>
              <a:t> :</a:t>
            </a:r>
          </a:p>
          <a:p>
            <a:pPr lvl="0" hangingPunct="0">
              <a:defRPr sz="1800"/>
            </a:pPr>
            <a:r>
              <a:rPr lang="fr-FR" sz="3600" b="1" dirty="0">
                <a:latin typeface="Times New Roman" pitchFamily="18"/>
                <a:ea typeface="Arial" pitchFamily="2"/>
                <a:cs typeface="Times New Roman" pitchFamily="18"/>
              </a:rPr>
              <a:t>Les outils de la  F3SCT</a:t>
            </a:r>
          </a:p>
        </p:txBody>
      </p:sp>
      <p:sp>
        <p:nvSpPr>
          <p:cNvPr id="9" name="ZoneTexte 8">
            <a:extLst>
              <a:ext uri="{FF2B5EF4-FFF2-40B4-BE49-F238E27FC236}">
                <a16:creationId xmlns:a16="http://schemas.microsoft.com/office/drawing/2014/main" id="{FBAE6FEB-851A-499D-C4A6-CC06C538B04B}"/>
              </a:ext>
            </a:extLst>
          </p:cNvPr>
          <p:cNvSpPr txBox="1"/>
          <p:nvPr/>
        </p:nvSpPr>
        <p:spPr>
          <a:xfrm>
            <a:off x="277324" y="1844824"/>
            <a:ext cx="975833" cy="369332"/>
          </a:xfrm>
          <a:prstGeom prst="rect">
            <a:avLst/>
          </a:prstGeom>
          <a:solidFill>
            <a:srgbClr val="92D050"/>
          </a:solidFill>
          <a:scene3d>
            <a:camera prst="orthographicFront"/>
            <a:lightRig rig="threePt" dir="t"/>
          </a:scene3d>
          <a:sp3d extrusionH="76200" contourW="38100">
            <a:bevelT/>
            <a:extrusionClr>
              <a:srgbClr val="FFFF00"/>
            </a:extrusionClr>
          </a:sp3d>
        </p:spPr>
        <p:txBody>
          <a:bodyPr wrap="square" rtlCol="0">
            <a:spAutoFit/>
          </a:bodyPr>
          <a:lstStyle/>
          <a:p>
            <a:r>
              <a:rPr lang="fr-FR" dirty="0">
                <a:solidFill>
                  <a:srgbClr val="000000"/>
                </a:solidFill>
              </a:rPr>
              <a:t>T2 – F9</a:t>
            </a:r>
          </a:p>
        </p:txBody>
      </p:sp>
    </p:spTree>
    <p:extLst>
      <p:ext uri="{BB962C8B-B14F-4D97-AF65-F5344CB8AC3E}">
        <p14:creationId xmlns:p14="http://schemas.microsoft.com/office/powerpoint/2010/main" val="603933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76803" y="33186"/>
            <a:ext cx="7467600" cy="1143000"/>
          </a:xfrm>
        </p:spPr>
        <p:txBody>
          <a:bodyPr>
            <a:normAutofit/>
          </a:bodyPr>
          <a:lstStyle/>
          <a:p>
            <a:r>
              <a:rPr lang="fr-FR" sz="3000" b="1" u="sng" dirty="0">
                <a:latin typeface="Times New Roman" pitchFamily="18"/>
                <a:ea typeface="Arial" pitchFamily="2"/>
                <a:cs typeface="Times New Roman" pitchFamily="18"/>
              </a:rPr>
              <a:t>Thème 2 Moment 2</a:t>
            </a:r>
            <a:r>
              <a:rPr lang="fr-FR" sz="3000" b="1" dirty="0">
                <a:latin typeface="Times New Roman" pitchFamily="18"/>
                <a:ea typeface="Arial" pitchFamily="2"/>
                <a:cs typeface="Times New Roman" pitchFamily="18"/>
              </a:rPr>
              <a:t> :</a:t>
            </a:r>
            <a:br>
              <a:rPr lang="fr-FR" sz="3000" b="1" dirty="0">
                <a:latin typeface="Times New Roman" pitchFamily="18"/>
                <a:ea typeface="Arial" pitchFamily="2"/>
                <a:cs typeface="Times New Roman" pitchFamily="18"/>
              </a:rPr>
            </a:br>
            <a:r>
              <a:rPr lang="fr-FR" sz="3000" b="1" dirty="0">
                <a:latin typeface="Times New Roman" pitchFamily="18"/>
                <a:ea typeface="Arial" pitchFamily="2"/>
                <a:cs typeface="Times New Roman" pitchFamily="18"/>
              </a:rPr>
              <a:t>Les outils de la  F3SCT</a:t>
            </a:r>
            <a:endParaRPr lang="fr-FR" sz="3000" dirty="0"/>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4403" y="188640"/>
            <a:ext cx="686327" cy="891877"/>
          </a:xfrm>
          <a:prstGeom prst="rect">
            <a:avLst/>
          </a:prstGeom>
        </p:spPr>
      </p:pic>
      <p:sp>
        <p:nvSpPr>
          <p:cNvPr id="5" name="Rectangle 4"/>
          <p:cNvSpPr/>
          <p:nvPr/>
        </p:nvSpPr>
        <p:spPr>
          <a:xfrm>
            <a:off x="156469" y="1271855"/>
            <a:ext cx="8679210" cy="5586145"/>
          </a:xfrm>
          <a:prstGeom prst="rect">
            <a:avLst/>
          </a:prstGeom>
        </p:spPr>
        <p:txBody>
          <a:bodyPr wrap="square">
            <a:spAutoFit/>
          </a:bodyPr>
          <a:lstStyle/>
          <a:p>
            <a:pPr marL="285750" indent="-285750" algn="just">
              <a:buFont typeface="Wingdings" panose="05000000000000000000" pitchFamily="2" charset="2"/>
              <a:buChar char="Ø"/>
              <a:tabLst>
                <a:tab pos="269875" algn="l"/>
              </a:tabLst>
            </a:pPr>
            <a:r>
              <a:rPr lang="fr-FR" sz="2000" b="1" u="sng" dirty="0"/>
              <a:t>APPEL À UN EXPERT [Article 67 décret n° 2021-571]</a:t>
            </a:r>
            <a:r>
              <a:rPr lang="fr-FR" sz="2000" b="1" dirty="0"/>
              <a:t> :</a:t>
            </a:r>
          </a:p>
          <a:p>
            <a:pPr marL="269875" lvl="1" algn="just">
              <a:tabLst>
                <a:tab pos="269875" algn="l"/>
              </a:tabLst>
            </a:pPr>
            <a:r>
              <a:rPr lang="fr-FR" sz="2000" dirty="0"/>
              <a:t>Le président de la formation spécialisée peut, à son initiative ou suite à une délibération des membres de la formation, faire appel à un expert certifié, en cas de risque grave ou de projet important modifiant les conditions de travail.</a:t>
            </a:r>
          </a:p>
          <a:p>
            <a:pPr marL="269875" lvl="1" algn="just">
              <a:tabLst>
                <a:tab pos="269875" algn="l"/>
              </a:tabLst>
            </a:pPr>
            <a:r>
              <a:rPr lang="fr-FR" sz="2000" dirty="0"/>
              <a:t>Les frais d'expertise sont supportés par la collectivité territoriale.</a:t>
            </a:r>
            <a:endParaRPr lang="fr-FR" sz="2000" b="1" dirty="0"/>
          </a:p>
          <a:p>
            <a:endParaRPr lang="fr-FR" sz="2000" dirty="0">
              <a:solidFill>
                <a:srgbClr val="FFFF00"/>
              </a:solidFill>
            </a:endParaRPr>
          </a:p>
          <a:p>
            <a:pPr marL="285750" indent="-285750" algn="just">
              <a:buFont typeface="Wingdings" panose="05000000000000000000" pitchFamily="2" charset="2"/>
              <a:buChar char="Ø"/>
            </a:pPr>
            <a:r>
              <a:rPr lang="fr-FR" sz="2000" b="1" u="sng" dirty="0"/>
              <a:t>GROSSESSE [Article 74 décret n° 2021-571]</a:t>
            </a:r>
            <a:r>
              <a:rPr lang="fr-FR" sz="2000" b="1" dirty="0"/>
              <a:t> :</a:t>
            </a:r>
          </a:p>
          <a:p>
            <a:pPr algn="just">
              <a:tabLst>
                <a:tab pos="269875" algn="l"/>
              </a:tabLst>
            </a:pPr>
            <a:r>
              <a:rPr lang="fr-FR" sz="2000" dirty="0"/>
              <a:t>	La formation spécialisée procède à l'analyse des risques professionnels 	auxquels	peuvent être exposés les agents notamment les femmes 	enceintes.</a:t>
            </a:r>
          </a:p>
          <a:p>
            <a:pPr algn="just"/>
            <a:endParaRPr lang="fr-FR" sz="2000" dirty="0">
              <a:solidFill>
                <a:srgbClr val="FFFF00"/>
              </a:solidFill>
            </a:endParaRPr>
          </a:p>
          <a:p>
            <a:pPr marL="285750" indent="-285750">
              <a:buFont typeface="Wingdings" panose="05000000000000000000" pitchFamily="2" charset="2"/>
              <a:buChar char="Ø"/>
            </a:pPr>
            <a:r>
              <a:rPr lang="fr-FR" sz="2000" b="1" u="sng" dirty="0"/>
              <a:t>HARCÈLEMENT [Article 75 décret n° 2021-571]</a:t>
            </a:r>
            <a:r>
              <a:rPr lang="fr-FR" sz="2000" b="1" dirty="0"/>
              <a:t> : </a:t>
            </a:r>
            <a:endParaRPr lang="fr-FR" sz="2000" dirty="0"/>
          </a:p>
          <a:p>
            <a:pPr algn="just">
              <a:tabLst>
                <a:tab pos="357188" algn="l"/>
              </a:tabLst>
            </a:pPr>
            <a:r>
              <a:rPr lang="fr-FR" sz="2000" dirty="0"/>
              <a:t>	La formation spécialisée contribue en outre à la prévention des risques 	professionnels et suscite toute initiative qu'elle estime utile. Elle peut 	proposer	des actions de prévention du harcèlement moral, du 	harcèlement sexuel et des 	violences sexistes et sexuelles.</a:t>
            </a:r>
            <a:br>
              <a:rPr lang="fr-FR" sz="1700" dirty="0"/>
            </a:br>
            <a:endParaRPr lang="fr-FR" sz="1700" dirty="0"/>
          </a:p>
        </p:txBody>
      </p:sp>
    </p:spTree>
    <p:extLst>
      <p:ext uri="{BB962C8B-B14F-4D97-AF65-F5344CB8AC3E}">
        <p14:creationId xmlns:p14="http://schemas.microsoft.com/office/powerpoint/2010/main" val="945875170"/>
      </p:ext>
    </p:extLst>
  </p:cSld>
  <p:clrMapOvr>
    <a:masterClrMapping/>
  </p:clrMapOvr>
</p:sld>
</file>

<file path=ppt/theme/theme1.xml><?xml version="1.0" encoding="utf-8"?>
<a:theme xmlns:a="http://schemas.openxmlformats.org/drawingml/2006/main" name="Technique">
  <a:themeElements>
    <a:clrScheme name="Personnalisé 3">
      <a:dk1>
        <a:srgbClr val="FF6566"/>
      </a:dk1>
      <a:lt1>
        <a:sysClr val="window" lastClr="FFFFFF"/>
      </a:lt1>
      <a:dk2>
        <a:srgbClr val="FFA2A3"/>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que">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que">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1541</TotalTime>
  <Words>930</Words>
  <Application>Microsoft Office PowerPoint</Application>
  <PresentationFormat>Affichage à l'écran (4:3)</PresentationFormat>
  <Paragraphs>29</Paragraphs>
  <Slides>2</Slides>
  <Notes>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vt:i4>
      </vt:variant>
    </vt:vector>
  </HeadingPairs>
  <TitlesOfParts>
    <vt:vector size="9" baseType="lpstr">
      <vt:lpstr>Arial</vt:lpstr>
      <vt:lpstr>Calibri</vt:lpstr>
      <vt:lpstr>Franklin Gothic Book</vt:lpstr>
      <vt:lpstr>Times New Roman</vt:lpstr>
      <vt:lpstr>Wingdings</vt:lpstr>
      <vt:lpstr>Wingdings 2</vt:lpstr>
      <vt:lpstr>Technique</vt:lpstr>
      <vt:lpstr>Présentation PowerPoint</vt:lpstr>
      <vt:lpstr>Thème 2 Moment 2 : Les outils de la  F3SCT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Formateur4a</dc:creator>
  <cp:lastModifiedBy>RODRIGUES, Julien</cp:lastModifiedBy>
  <cp:revision>40</cp:revision>
  <dcterms:created xsi:type="dcterms:W3CDTF">2022-01-18T16:03:51Z</dcterms:created>
  <dcterms:modified xsi:type="dcterms:W3CDTF">2023-02-14T09:30:04Z</dcterms:modified>
</cp:coreProperties>
</file>