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906000" cy="6858000" type="A4"/>
  <p:notesSz cx="9906000" cy="6858000"/>
  <p:defaultTextStyle>
    <a:defPPr>
      <a:defRPr lang="fr-FR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Arial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Arial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Arial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224" y="1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6DE0CD6-5EF4-43BF-B0B0-5DEBF4EB1D63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CA20A46-CCEF-44B3-A5B5-B0DA039417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40E756C-C844-4D01-9C15-E4E42242770D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A580CC66-6EB1-445A-B45C-E9872E990E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706A01C-F6E8-4A91-AB5E-90466FD137FE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6A641C5-AA5F-4463-A8D0-F82EEA7FD2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24206FE-DF53-4D89-ADE1-0DAE23764205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0F40244-849E-4469-A596-84E5D6513C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60F8815-B004-4D2D-82B7-F68A6CFE3A8E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C6A839-5D20-4FF3-BAA5-365F0C287E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3069851-51C0-4543-86AD-903136AD21F5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FAA62D9-D148-4BBC-AB46-13840AD2E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A2B8CC90-374C-45E9-8730-D6FE9480445C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E9C72DA-331F-45CD-AFE9-FF7470ACD4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1771070-7A55-4D40-99EE-D3239FCC0D47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5A98CA3-27B7-4B62-A489-2F5CACD2DF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05633E0-87AB-42F1-99D7-91C151BCE1CE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A23E3F8C-C62E-4859-AA05-01A9C094D8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1EBFAA3-B807-4D6A-911A-2BD750ABF683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F1B1C14-6308-453C-8F1B-1D7018AD97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AF801AF5-3A89-4E75-8929-0C87B123D846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AAE8E52-C344-4C57-B2D9-159EB49E4E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81037" y="365125"/>
            <a:ext cx="85439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81037" y="1825625"/>
            <a:ext cx="85439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681037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ED2375-95BE-44BC-9A7D-0BA2F2CE40A4}" type="datetimeFigureOut">
              <a:rPr lang="fr-FR"/>
              <a:pPr>
                <a:defRPr/>
              </a:pPr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5E386A-CD9E-4610-A020-BEE354DE52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/>
          <p:nvPr/>
        </p:nvSpPr>
        <p:spPr bwMode="auto">
          <a:xfrm>
            <a:off x="1708150" y="125413"/>
            <a:ext cx="70850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fr-FR" sz="3200" b="1">
                <a:latin typeface="Calibri"/>
              </a:rPr>
              <a:t>Travail et santé au travail </a:t>
            </a:r>
            <a:endParaRPr lang="fr-FR" sz="3200">
              <a:latin typeface="Calibri"/>
            </a:endParaRPr>
          </a:p>
        </p:txBody>
      </p:sp>
      <p:pic>
        <p:nvPicPr>
          <p:cNvPr id="5" name="Image 46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47638" y="100013"/>
            <a:ext cx="13668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>
            <a:cxnSpLocks/>
          </p:cNvCxnSpPr>
          <p:nvPr/>
        </p:nvCxnSpPr>
        <p:spPr bwMode="auto">
          <a:xfrm flipV="1">
            <a:off x="0" y="1019174"/>
            <a:ext cx="99060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auto">
          <a:xfrm>
            <a:off x="935564" y="1352603"/>
            <a:ext cx="82677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b="1" u="sng"/>
              <a:t>Définition du TRAVAIL</a:t>
            </a:r>
            <a:r>
              <a:rPr lang="fr-FR"/>
              <a:t> :</a:t>
            </a:r>
            <a:endParaRPr/>
          </a:p>
          <a:p>
            <a:pPr>
              <a:defRPr/>
            </a:pPr>
            <a:endParaRPr lang="fr-FR" sz="800" i="1"/>
          </a:p>
          <a:p>
            <a:pPr>
              <a:defRPr/>
            </a:pPr>
            <a:r>
              <a:rPr lang="fr-FR" i="1"/>
              <a:t>Activité humaine exigeant un effort soutenu, qui vise à la modification des éléments naturels, à la création et/ou à la production de nouvelles choses, de nouvelles idées.</a:t>
            </a:r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935565" y="3760168"/>
            <a:ext cx="7607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/>
              <a:t>La dimension contradictoire du travail :   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735138" y="4323061"/>
            <a:ext cx="24765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prstClr val="black"/>
                </a:solidFill>
              </a:rPr>
              <a:t>Domination Exploitation </a:t>
            </a:r>
          </a:p>
          <a:p>
            <a:pPr>
              <a:defRPr/>
            </a:pPr>
            <a:r>
              <a:rPr lang="fr-FR" dirty="0">
                <a:solidFill>
                  <a:prstClr val="black"/>
                </a:solidFill>
              </a:rPr>
              <a:t>Aliénation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5316008" y="4323061"/>
            <a:ext cx="24765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fr-FR" dirty="0">
                <a:solidFill>
                  <a:prstClr val="black"/>
                </a:solidFill>
              </a:rPr>
              <a:t>Construction de soi Emancipation</a:t>
            </a:r>
          </a:p>
          <a:p>
            <a:pPr lvl="0">
              <a:defRPr/>
            </a:pPr>
            <a:r>
              <a:rPr lang="fr-FR" dirty="0">
                <a:solidFill>
                  <a:prstClr val="black"/>
                </a:solidFill>
              </a:rPr>
              <a:t>Lien social</a:t>
            </a:r>
            <a:endParaRPr dirty="0"/>
          </a:p>
        </p:txBody>
      </p:sp>
      <p:sp>
        <p:nvSpPr>
          <p:cNvPr id="12" name="Double flèche horizontale 11"/>
          <p:cNvSpPr/>
          <p:nvPr/>
        </p:nvSpPr>
        <p:spPr bwMode="auto">
          <a:xfrm>
            <a:off x="3666067" y="4504267"/>
            <a:ext cx="1403348" cy="618066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Rectangle 12"/>
          <p:cNvSpPr/>
          <p:nvPr/>
        </p:nvSpPr>
        <p:spPr bwMode="auto">
          <a:xfrm>
            <a:off x="941912" y="2798002"/>
            <a:ext cx="7183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/>
              <a:t>L’espace revendicatif de la CGT a une définition plus concise : « Le travail est toute activité socialement utile »</a:t>
            </a:r>
            <a:endParaRPr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C56B8A-576F-E661-5215-CB15B4D2B22E}"/>
              </a:ext>
            </a:extLst>
          </p:cNvPr>
          <p:cNvSpPr txBox="1"/>
          <p:nvPr/>
        </p:nvSpPr>
        <p:spPr>
          <a:xfrm>
            <a:off x="8197850" y="357536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/>
          <p:nvPr/>
        </p:nvSpPr>
        <p:spPr bwMode="auto">
          <a:xfrm>
            <a:off x="1708150" y="125413"/>
            <a:ext cx="70850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fr-FR" sz="3200" b="1">
                <a:latin typeface="Calibri"/>
              </a:rPr>
              <a:t>Travail et santé au travail </a:t>
            </a:r>
            <a:endParaRPr lang="fr-FR" sz="3200">
              <a:latin typeface="Calibri"/>
            </a:endParaRPr>
          </a:p>
        </p:txBody>
      </p:sp>
      <p:pic>
        <p:nvPicPr>
          <p:cNvPr id="5" name="Image 46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47638" y="100013"/>
            <a:ext cx="13668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>
            <a:cxnSpLocks/>
          </p:cNvCxnSpPr>
          <p:nvPr/>
        </p:nvCxnSpPr>
        <p:spPr bwMode="auto">
          <a:xfrm flipV="1">
            <a:off x="0" y="1019174"/>
            <a:ext cx="99060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auto">
          <a:xfrm>
            <a:off x="901700" y="1389546"/>
            <a:ext cx="80645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u="sng"/>
              <a:t>Principales définitions de la Santé :</a:t>
            </a:r>
            <a:endParaRPr lang="fr-FR"/>
          </a:p>
          <a:p>
            <a:pPr>
              <a:defRPr/>
            </a:pPr>
            <a:r>
              <a:rPr lang="fr-FR"/>
              <a:t> </a:t>
            </a:r>
            <a:endParaRPr/>
          </a:p>
          <a:p>
            <a:pPr>
              <a:defRPr/>
            </a:pPr>
            <a:r>
              <a:rPr lang="fr-FR" b="1"/>
              <a:t>L’Organisation Mondiale de la Santé en 1947 l’a formulée ainsi : </a:t>
            </a:r>
          </a:p>
          <a:p>
            <a:pPr>
              <a:defRPr/>
            </a:pPr>
            <a:r>
              <a:rPr lang="fr-FR"/>
              <a:t>« La santé est un état de complet bien-être physique mental et social, et ne consiste pas seulement en une absence de maladie ou d’infirmité. »</a:t>
            </a:r>
            <a:endParaRPr/>
          </a:p>
        </p:txBody>
      </p:sp>
      <p:sp>
        <p:nvSpPr>
          <p:cNvPr id="8" name="Rectangle 7"/>
          <p:cNvSpPr/>
          <p:nvPr/>
        </p:nvSpPr>
        <p:spPr bwMode="auto">
          <a:xfrm>
            <a:off x="901699" y="3124538"/>
            <a:ext cx="8386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/>
              <a:t>Définition écrite par Georges CANGUILHEM, philosophe et médecin français : </a:t>
            </a:r>
            <a:r>
              <a:rPr lang="fr-FR" b="1"/>
              <a:t>« Je me porte bien, dans la mesure où je me sens capable de porter la responsabilité de mes actes, de porter des choses à l’existence et de créer entre les choses des rapports qui ne leur viendraient pas sans moi ».</a:t>
            </a:r>
            <a:r>
              <a:rPr lang="fr-FR"/>
              <a:t> </a:t>
            </a:r>
            <a:endParaRPr/>
          </a:p>
        </p:txBody>
      </p:sp>
      <p:sp>
        <p:nvSpPr>
          <p:cNvPr id="9" name="Rectangle 8"/>
          <p:cNvSpPr/>
          <p:nvPr/>
        </p:nvSpPr>
        <p:spPr bwMode="auto">
          <a:xfrm>
            <a:off x="901700" y="4688933"/>
            <a:ext cx="7747000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FR" dirty="0"/>
              <a:t>Pour la CGT, LA SANTE c’est un ensemble qui permet d’être capable de :</a:t>
            </a:r>
            <a:endParaRPr dirty="0"/>
          </a:p>
          <a:p>
            <a:pPr lvl="0">
              <a:defRPr/>
            </a:pPr>
            <a:r>
              <a:rPr lang="fr-FR" dirty="0"/>
              <a:t>- Créer ;</a:t>
            </a:r>
          </a:p>
          <a:p>
            <a:pPr lvl="0">
              <a:defRPr/>
            </a:pPr>
            <a:r>
              <a:rPr lang="fr-FR" dirty="0"/>
              <a:t>- Assumer ses actes ;  </a:t>
            </a:r>
          </a:p>
          <a:p>
            <a:pPr lvl="0">
              <a:defRPr/>
            </a:pPr>
            <a:r>
              <a:rPr lang="fr-FR" dirty="0"/>
              <a:t>- Tisser du lien entre moi et mon environnement ; </a:t>
            </a:r>
          </a:p>
          <a:p>
            <a:pPr lvl="0">
              <a:defRPr/>
            </a:pPr>
            <a:r>
              <a:rPr lang="fr-FR" dirty="0"/>
              <a:t>- D’avoir la capacité de se projeter ;</a:t>
            </a:r>
          </a:p>
          <a:p>
            <a:pPr lvl="0">
              <a:defRPr/>
            </a:pPr>
            <a:r>
              <a:rPr lang="fr-FR" dirty="0"/>
              <a:t>- Pouvoir intervenir sur des choix dans son travail,.</a:t>
            </a:r>
            <a:endParaRPr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6320A6-1B4C-E5A8-F065-8BB43ECA22B8}"/>
              </a:ext>
            </a:extLst>
          </p:cNvPr>
          <p:cNvSpPr txBox="1"/>
          <p:nvPr/>
        </p:nvSpPr>
        <p:spPr bwMode="auto">
          <a:xfrm>
            <a:off x="8197850" y="357536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 txBox="1"/>
          <p:nvPr/>
        </p:nvSpPr>
        <p:spPr bwMode="auto">
          <a:xfrm>
            <a:off x="1708150" y="125413"/>
            <a:ext cx="70850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fr-FR" sz="3200" b="1">
                <a:latin typeface="Calibri"/>
              </a:rPr>
              <a:t>Travail et santé au travail </a:t>
            </a:r>
            <a:endParaRPr lang="fr-FR" sz="3200">
              <a:latin typeface="Calibri"/>
            </a:endParaRPr>
          </a:p>
        </p:txBody>
      </p:sp>
      <p:pic>
        <p:nvPicPr>
          <p:cNvPr id="13314" name="Image 46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47638" y="100013"/>
            <a:ext cx="13668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Connecteur droit 48"/>
          <p:cNvCxnSpPr>
            <a:cxnSpLocks/>
          </p:cNvCxnSpPr>
          <p:nvPr/>
        </p:nvCxnSpPr>
        <p:spPr bwMode="auto">
          <a:xfrm flipV="1">
            <a:off x="0" y="1019174"/>
            <a:ext cx="99060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ZoneTexte 8"/>
          <p:cNvSpPr txBox="1">
            <a:spLocks noChangeArrowheads="1"/>
          </p:cNvSpPr>
          <p:nvPr/>
        </p:nvSpPr>
        <p:spPr bwMode="auto">
          <a:xfrm>
            <a:off x="6281738" y="2189163"/>
            <a:ext cx="2286000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1265" tIns="30632" rIns="61265" bIns="30632"/>
          <a:lstStyle/>
          <a:p>
            <a:pPr>
              <a:defRPr/>
            </a:pPr>
            <a:r>
              <a:rPr lang="fr-FR" sz="1300" b="1" u="sng">
                <a:solidFill>
                  <a:srgbClr val="000000"/>
                </a:solidFill>
                <a:ea typeface="Calibri"/>
                <a:cs typeface="Arial"/>
              </a:rPr>
              <a:t>Le résultat (but, attendu)</a:t>
            </a:r>
            <a:r>
              <a:rPr lang="fr-FR" sz="1300" b="1">
                <a:solidFill>
                  <a:srgbClr val="000000"/>
                </a:solidFill>
                <a:ea typeface="Calibri"/>
                <a:cs typeface="Arial"/>
              </a:rPr>
              <a:t> </a:t>
            </a:r>
            <a:r>
              <a:rPr lang="fr-FR" sz="1300">
                <a:solidFill>
                  <a:srgbClr val="000000"/>
                </a:solidFill>
                <a:ea typeface="Calibri"/>
                <a:cs typeface="Arial"/>
              </a:rPr>
              <a:t>d</a:t>
            </a:r>
            <a:r>
              <a:rPr lang="fr-FR" sz="13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é</a:t>
            </a:r>
            <a:r>
              <a:rPr lang="fr-FR" sz="1300">
                <a:solidFill>
                  <a:srgbClr val="000000"/>
                </a:solidFill>
                <a:ea typeface="Calibri"/>
                <a:cs typeface="Arial"/>
              </a:rPr>
              <a:t>fini </a:t>
            </a:r>
            <a:r>
              <a:rPr lang="fr-FR" sz="1300">
                <a:solidFill>
                  <a:srgbClr val="FF0000"/>
                </a:solidFill>
                <a:ea typeface="Calibri"/>
                <a:cs typeface="Arial"/>
              </a:rPr>
              <a:t>par l</a:t>
            </a:r>
            <a:r>
              <a:rPr lang="fr-FR" sz="130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’</a:t>
            </a:r>
            <a:r>
              <a:rPr lang="fr-FR" sz="1300">
                <a:solidFill>
                  <a:srgbClr val="FF0000"/>
                </a:solidFill>
                <a:ea typeface="Calibri"/>
                <a:cs typeface="Arial"/>
              </a:rPr>
              <a:t>entreprise</a:t>
            </a:r>
            <a:r>
              <a:rPr lang="fr-FR" sz="1300">
                <a:solidFill>
                  <a:srgbClr val="000000"/>
                </a:solidFill>
                <a:ea typeface="Calibri"/>
                <a:cs typeface="Arial"/>
              </a:rPr>
              <a:t>.</a:t>
            </a:r>
            <a:endParaRPr lang="fr-FR" sz="900">
              <a:ea typeface="Calibri"/>
              <a:cs typeface="Arial"/>
            </a:endParaRPr>
          </a:p>
        </p:txBody>
      </p:sp>
      <p:sp>
        <p:nvSpPr>
          <p:cNvPr id="13317" name="ZoneTexte 9"/>
          <p:cNvSpPr txBox="1">
            <a:spLocks noChangeArrowheads="1"/>
          </p:cNvSpPr>
          <p:nvPr/>
        </p:nvSpPr>
        <p:spPr bwMode="auto">
          <a:xfrm>
            <a:off x="57328" y="4945063"/>
            <a:ext cx="4252205" cy="49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265" tIns="30632" rIns="61265" bIns="30632">
            <a:spAutoFit/>
          </a:bodyPr>
          <a:lstStyle/>
          <a:p>
            <a:pPr>
              <a:defRPr/>
            </a:pPr>
            <a:r>
              <a:rPr lang="fr-FR" sz="1400" b="1">
                <a:solidFill>
                  <a:srgbClr val="000000"/>
                </a:solidFill>
                <a:ea typeface="Calibri"/>
                <a:cs typeface="Arial"/>
              </a:rPr>
              <a:t>Travailleur.euse avec ses bagages culturels  </a:t>
            </a:r>
            <a:r>
              <a:rPr lang="fr-FR" sz="1400" b="1">
                <a:solidFill>
                  <a:srgbClr val="FF0000"/>
                </a:solidFill>
                <a:ea typeface="Calibri"/>
                <a:cs typeface="Arial"/>
              </a:rPr>
              <a:t> connaissances, expériences et motivations</a:t>
            </a:r>
            <a:endParaRPr lang="fr-FR" sz="900">
              <a:ea typeface="Calibri"/>
              <a:cs typeface="Arial"/>
            </a:endParaRPr>
          </a:p>
        </p:txBody>
      </p:sp>
      <p:cxnSp>
        <p:nvCxnSpPr>
          <p:cNvPr id="13318" name="Connecteur droit avec flèche 4"/>
          <p:cNvCxnSpPr>
            <a:cxnSpLocks noChangeShapeType="1"/>
          </p:cNvCxnSpPr>
          <p:nvPr/>
        </p:nvCxnSpPr>
        <p:spPr bwMode="auto">
          <a:xfrm flipV="1">
            <a:off x="3036888" y="2717800"/>
            <a:ext cx="3205162" cy="1828800"/>
          </a:xfrm>
          <a:prstGeom prst="straightConnector1">
            <a:avLst/>
          </a:prstGeom>
          <a:noFill/>
          <a:ln w="63500">
            <a:solidFill>
              <a:srgbClr val="4A7EBB"/>
            </a:solidFill>
            <a:round/>
            <a:headEnd type="oval" w="lg" len="lg"/>
            <a:tailEnd type="triangle" w="lg" len="lg"/>
          </a:ln>
        </p:spPr>
      </p:cxnSp>
      <p:sp>
        <p:nvSpPr>
          <p:cNvPr id="13319" name="WordArt 45"/>
          <p:cNvSpPr>
            <a:spLocks noChangeArrowheads="1" noChangeShapeType="1" noTextEdit="1"/>
          </p:cNvSpPr>
          <p:nvPr/>
        </p:nvSpPr>
        <p:spPr bwMode="auto">
          <a:xfrm rot="-364222">
            <a:off x="2868613" y="2176463"/>
            <a:ext cx="3028950" cy="18589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1431"/>
              </a:avLst>
            </a:prstTxWarp>
          </a:bodyPr>
          <a:lstStyle/>
          <a:p>
            <a:pPr algn="ctr">
              <a:defRPr/>
            </a:pPr>
            <a:r>
              <a:rPr lang="fr-FR" sz="36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LE TRAVAIL</a:t>
            </a:r>
            <a:endParaRPr/>
          </a:p>
        </p:txBody>
      </p:sp>
      <p:sp>
        <p:nvSpPr>
          <p:cNvPr id="13320" name="Rectangle 46"/>
          <p:cNvSpPr>
            <a:spLocks noChangeArrowheads="1"/>
          </p:cNvSpPr>
          <p:nvPr/>
        </p:nvSpPr>
        <p:spPr bwMode="auto">
          <a:xfrm>
            <a:off x="1987550" y="1328738"/>
            <a:ext cx="6210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fr-FR" sz="2800">
                <a:solidFill>
                  <a:srgbClr val="3333FF"/>
                </a:solidFill>
                <a:latin typeface="Calibri"/>
              </a:rPr>
              <a:t>La mobilisation des salariés dans le travail</a:t>
            </a:r>
            <a:endParaRPr lang="fr-FR" sz="2800">
              <a:latin typeface="Calibri"/>
            </a:endParaRPr>
          </a:p>
        </p:txBody>
      </p:sp>
      <p:sp>
        <p:nvSpPr>
          <p:cNvPr id="13321" name="Rectangle 48"/>
          <p:cNvSpPr>
            <a:spLocks noChangeArrowheads="1"/>
          </p:cNvSpPr>
          <p:nvPr/>
        </p:nvSpPr>
        <p:spPr bwMode="auto">
          <a:xfrm>
            <a:off x="0" y="2946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fr-FR">
              <a:latin typeface="Calibri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57328" y="3005667"/>
            <a:ext cx="2519381" cy="183647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86CF562-902C-F8A5-98EC-255C08C93665}"/>
              </a:ext>
            </a:extLst>
          </p:cNvPr>
          <p:cNvSpPr txBox="1"/>
          <p:nvPr/>
        </p:nvSpPr>
        <p:spPr bwMode="auto">
          <a:xfrm>
            <a:off x="8197850" y="357536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Résultat de recherche d'images pour &quot;smiley avec dent de requin&quot;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6221862" y="4187466"/>
            <a:ext cx="1546943" cy="1546943"/>
          </a:xfrm>
          <a:prstGeom prst="rect">
            <a:avLst/>
          </a:prstGeom>
          <a:noFill/>
        </p:spPr>
      </p:pic>
      <p:sp>
        <p:nvSpPr>
          <p:cNvPr id="23" name="ZoneTexte 9"/>
          <p:cNvSpPr txBox="1">
            <a:spLocks noChangeArrowheads="1"/>
          </p:cNvSpPr>
          <p:nvPr/>
        </p:nvSpPr>
        <p:spPr bwMode="auto">
          <a:xfrm>
            <a:off x="114282" y="6340525"/>
            <a:ext cx="4252205" cy="49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265" tIns="30632" rIns="61265" bIns="30632">
            <a:spAutoFit/>
          </a:bodyPr>
          <a:lstStyle/>
          <a:p>
            <a:pPr>
              <a:defRPr/>
            </a:pPr>
            <a:r>
              <a:rPr lang="fr-FR" sz="1400" b="1">
                <a:solidFill>
                  <a:srgbClr val="000000"/>
                </a:solidFill>
                <a:ea typeface="Calibri"/>
                <a:cs typeface="Arial"/>
              </a:rPr>
              <a:t>Travailleur.euse avec ses bagages culturels  </a:t>
            </a:r>
            <a:r>
              <a:rPr lang="fr-FR" sz="1400" b="1">
                <a:solidFill>
                  <a:srgbClr val="FF0000"/>
                </a:solidFill>
                <a:ea typeface="Calibri"/>
                <a:cs typeface="Arial"/>
              </a:rPr>
              <a:t> connaissances, expériences et motivations</a:t>
            </a:r>
            <a:endParaRPr lang="fr-FR" sz="900">
              <a:ea typeface="Calibri"/>
              <a:cs typeface="Arial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40832" y="4540929"/>
            <a:ext cx="2519381" cy="1836472"/>
          </a:xfrm>
          <a:prstGeom prst="rect">
            <a:avLst/>
          </a:prstGeom>
        </p:spPr>
      </p:pic>
      <p:pic>
        <p:nvPicPr>
          <p:cNvPr id="14338" name="Image 46"/>
          <p:cNvPicPr>
            <a:picLocks noChangeAspect="1"/>
          </p:cNvPicPr>
          <p:nvPr/>
        </p:nvPicPr>
        <p:blipFill>
          <a:blip r:embed="rId4" cstate="print"/>
          <a:stretch/>
        </p:blipFill>
        <p:spPr bwMode="auto">
          <a:xfrm>
            <a:off x="147638" y="100013"/>
            <a:ext cx="13668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Connecteur droit 48"/>
          <p:cNvCxnSpPr>
            <a:cxnSpLocks/>
          </p:cNvCxnSpPr>
          <p:nvPr/>
        </p:nvCxnSpPr>
        <p:spPr bwMode="auto">
          <a:xfrm flipV="1">
            <a:off x="0" y="1019174"/>
            <a:ext cx="99060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2633663" y="320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fr-FR">
              <a:latin typeface="Calibri"/>
            </a:endParaRPr>
          </a:p>
        </p:txBody>
      </p:sp>
      <p:cxnSp>
        <p:nvCxnSpPr>
          <p:cNvPr id="14342" name="Connecteur droit avec flèche 4"/>
          <p:cNvCxnSpPr>
            <a:cxnSpLocks noChangeShapeType="1"/>
          </p:cNvCxnSpPr>
          <p:nvPr/>
        </p:nvCxnSpPr>
        <p:spPr bwMode="auto">
          <a:xfrm flipV="1">
            <a:off x="2322317" y="3719831"/>
            <a:ext cx="2438400" cy="1485900"/>
          </a:xfrm>
          <a:prstGeom prst="straightConnector1">
            <a:avLst/>
          </a:prstGeom>
          <a:noFill/>
          <a:ln w="63500">
            <a:solidFill>
              <a:srgbClr val="4A7EBB"/>
            </a:solidFill>
            <a:round/>
            <a:headEnd type="oval" w="lg" len="lg"/>
            <a:tailEnd type="triangle" w="lg" len="lg"/>
          </a:ln>
        </p:spPr>
      </p:cxnSp>
      <p:sp>
        <p:nvSpPr>
          <p:cNvPr id="14343" name="WordArt 19"/>
          <p:cNvSpPr>
            <a:spLocks noChangeArrowheads="1" noChangeShapeType="1" noTextEdit="1"/>
          </p:cNvSpPr>
          <p:nvPr/>
        </p:nvSpPr>
        <p:spPr bwMode="auto">
          <a:xfrm rot="19428229">
            <a:off x="1960367" y="3471387"/>
            <a:ext cx="2552700" cy="814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>
              <a:defRPr/>
            </a:pPr>
            <a:r>
              <a:rPr lang="fr-FR" sz="20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LE TRAVAIL REEL</a:t>
            </a:r>
            <a:endParaRPr/>
          </a:p>
        </p:txBody>
      </p:sp>
      <p:sp>
        <p:nvSpPr>
          <p:cNvPr id="14345" name="Double flèche verticale 17"/>
          <p:cNvSpPr>
            <a:spLocks noChangeArrowheads="1"/>
          </p:cNvSpPr>
          <p:nvPr/>
        </p:nvSpPr>
        <p:spPr bwMode="auto">
          <a:xfrm>
            <a:off x="7075556" y="2471738"/>
            <a:ext cx="230187" cy="1096962"/>
          </a:xfrm>
          <a:prstGeom prst="upDownArrow">
            <a:avLst>
              <a:gd name="adj1" fmla="val 50000"/>
              <a:gd name="adj2" fmla="val 88667"/>
            </a:avLst>
          </a:prstGeom>
          <a:solidFill>
            <a:srgbClr val="FF0000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lIns="59436" tIns="29718" rIns="59436" bIns="29718" anchor="ctr"/>
          <a:lstStyle/>
          <a:p>
            <a:pPr>
              <a:defRPr/>
            </a:pPr>
            <a:endParaRPr lang="fr-FR"/>
          </a:p>
        </p:txBody>
      </p:sp>
      <p:sp>
        <p:nvSpPr>
          <p:cNvPr id="14346" name="Text Box 24"/>
          <p:cNvSpPr txBox="1">
            <a:spLocks noChangeArrowheads="1"/>
          </p:cNvSpPr>
          <p:nvPr/>
        </p:nvSpPr>
        <p:spPr bwMode="auto">
          <a:xfrm>
            <a:off x="7433734" y="2728171"/>
            <a:ext cx="2133600" cy="687069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400">
                <a:latin typeface="Calibri"/>
                <a:ea typeface="Calibri"/>
                <a:cs typeface="MetaNormal-Roman"/>
              </a:rPr>
              <a:t>Ecart suivant des variables d’exécutions inattendues</a:t>
            </a:r>
          </a:p>
        </p:txBody>
      </p:sp>
      <p:sp>
        <p:nvSpPr>
          <p:cNvPr id="14347" name="ZoneTexte 11"/>
          <p:cNvSpPr txBox="1">
            <a:spLocks noChangeArrowheads="1"/>
          </p:cNvSpPr>
          <p:nvPr/>
        </p:nvSpPr>
        <p:spPr bwMode="auto">
          <a:xfrm>
            <a:off x="6705601" y="2101952"/>
            <a:ext cx="3039531" cy="342479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</p:spPr>
        <p:txBody>
          <a:bodyPr lIns="59436" tIns="29718" rIns="59436" bIns="29718" anchor="ctr" anchorCtr="0"/>
          <a:lstStyle/>
          <a:p>
            <a:pPr>
              <a:defRPr/>
            </a:pPr>
            <a:r>
              <a:rPr lang="fr-FR" sz="1400" b="1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Résultat réalisé</a:t>
            </a:r>
            <a:r>
              <a:rPr lang="fr-FR" sz="14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 par le.la travailleur.euse</a:t>
            </a:r>
            <a:endParaRPr lang="fr-FR" sz="1400">
              <a:latin typeface="Calibri"/>
              <a:ea typeface="Calibri"/>
              <a:cs typeface="Arial"/>
            </a:endParaRPr>
          </a:p>
        </p:txBody>
      </p:sp>
      <p:cxnSp>
        <p:nvCxnSpPr>
          <p:cNvPr id="14350" name="AutoShape 12"/>
          <p:cNvCxnSpPr>
            <a:cxnSpLocks noChangeShapeType="1"/>
          </p:cNvCxnSpPr>
          <p:nvPr/>
        </p:nvCxnSpPr>
        <p:spPr bwMode="auto">
          <a:xfrm flipV="1">
            <a:off x="2322317" y="2564131"/>
            <a:ext cx="2514600" cy="2628900"/>
          </a:xfrm>
          <a:prstGeom prst="straightConnector1">
            <a:avLst/>
          </a:prstGeom>
          <a:noFill/>
          <a:ln w="63500">
            <a:solidFill>
              <a:srgbClr val="008000"/>
            </a:solidFill>
            <a:round/>
            <a:headEnd type="oval" w="lg" len="lg"/>
            <a:tailEnd type="triangle" w="lg" len="lg"/>
          </a:ln>
        </p:spPr>
      </p:cxnSp>
      <p:sp>
        <p:nvSpPr>
          <p:cNvPr id="14351" name="WordArt 11"/>
          <p:cNvSpPr>
            <a:spLocks noChangeArrowheads="1" noChangeShapeType="1" noTextEdit="1"/>
          </p:cNvSpPr>
          <p:nvPr/>
        </p:nvSpPr>
        <p:spPr bwMode="auto">
          <a:xfrm rot="20443203">
            <a:off x="2569967" y="4289874"/>
            <a:ext cx="2552700" cy="8143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>
              <a:defRPr/>
            </a:pPr>
            <a:r>
              <a:rPr lang="fr-FR" sz="20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LE TRAVAIL PRESCRIT</a:t>
            </a:r>
            <a:endParaRPr/>
          </a:p>
        </p:txBody>
      </p:sp>
      <p:sp>
        <p:nvSpPr>
          <p:cNvPr id="14352" name="Rectangle 22"/>
          <p:cNvSpPr>
            <a:spLocks noChangeArrowheads="1"/>
          </p:cNvSpPr>
          <p:nvPr/>
        </p:nvSpPr>
        <p:spPr bwMode="auto">
          <a:xfrm>
            <a:off x="114300" y="11588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fr-FR">
              <a:latin typeface="Calibri"/>
            </a:endParaRPr>
          </a:p>
        </p:txBody>
      </p:sp>
      <p:sp>
        <p:nvSpPr>
          <p:cNvPr id="14353" name="Rectangle 30"/>
          <p:cNvSpPr>
            <a:spLocks noChangeArrowheads="1"/>
          </p:cNvSpPr>
          <p:nvPr/>
        </p:nvSpPr>
        <p:spPr bwMode="auto">
          <a:xfrm>
            <a:off x="114300" y="11588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fr-FR">
              <a:latin typeface="Calibri"/>
            </a:endParaRPr>
          </a:p>
        </p:txBody>
      </p:sp>
      <p:sp>
        <p:nvSpPr>
          <p:cNvPr id="14354" name="Titre 6"/>
          <p:cNvSpPr/>
          <p:nvPr/>
        </p:nvSpPr>
        <p:spPr bwMode="auto">
          <a:xfrm>
            <a:off x="277813" y="1214438"/>
            <a:ext cx="36576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9436" tIns="29718" rIns="59436" bIns="29718" anchor="ctr"/>
          <a:lstStyle/>
          <a:p>
            <a:pPr>
              <a:defRPr/>
            </a:pPr>
            <a:r>
              <a:rPr lang="fr-FR" sz="3200" b="1" u="sng" dirty="0">
                <a:solidFill>
                  <a:srgbClr val="3333FF"/>
                </a:solidFill>
                <a:latin typeface="Times New Roman"/>
                <a:ea typeface="MS Mincho"/>
              </a:rPr>
              <a:t>En réalité, comment les salariés fonctionnent</a:t>
            </a:r>
            <a:r>
              <a:rPr lang="fr-FR" sz="3200" b="1" dirty="0">
                <a:solidFill>
                  <a:srgbClr val="3333FF"/>
                </a:solidFill>
                <a:latin typeface="Times New Roman"/>
                <a:ea typeface="MS Mincho"/>
              </a:rPr>
              <a:t> ?</a:t>
            </a:r>
            <a:endParaRPr lang="fr-FR" sz="3200" dirty="0"/>
          </a:p>
        </p:txBody>
      </p:sp>
      <p:sp>
        <p:nvSpPr>
          <p:cNvPr id="5" name="Émoticône 4"/>
          <p:cNvSpPr/>
          <p:nvPr/>
        </p:nvSpPr>
        <p:spPr bwMode="auto">
          <a:xfrm>
            <a:off x="6705601" y="1173000"/>
            <a:ext cx="728133" cy="670088"/>
          </a:xfrm>
          <a:prstGeom prst="smileyFace">
            <a:avLst>
              <a:gd name="adj" fmla="val 4653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Titre 1"/>
          <p:cNvSpPr txBox="1"/>
          <p:nvPr/>
        </p:nvSpPr>
        <p:spPr bwMode="auto">
          <a:xfrm>
            <a:off x="1708150" y="125413"/>
            <a:ext cx="70850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fr-FR" sz="3200" b="1">
                <a:latin typeface="Calibri"/>
              </a:rPr>
              <a:t>Travail et santé au travail </a:t>
            </a:r>
            <a:endParaRPr lang="fr-FR" sz="3200">
              <a:latin typeface="Calibri"/>
            </a:endParaRPr>
          </a:p>
        </p:txBody>
      </p:sp>
      <p:sp>
        <p:nvSpPr>
          <p:cNvPr id="22" name="ZoneTexte 8"/>
          <p:cNvSpPr txBox="1">
            <a:spLocks noChangeArrowheads="1"/>
          </p:cNvSpPr>
          <p:nvPr/>
        </p:nvSpPr>
        <p:spPr bwMode="auto">
          <a:xfrm>
            <a:off x="6705601" y="3603343"/>
            <a:ext cx="2457783" cy="39715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lIns="61265" tIns="30632" rIns="61265" bIns="30632" anchor="ctr" anchorCtr="0"/>
          <a:lstStyle/>
          <a:p>
            <a:pPr algn="ctr">
              <a:defRPr/>
            </a:pPr>
            <a:r>
              <a:rPr lang="fr-FR" sz="1400" b="1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Résultat </a:t>
            </a:r>
            <a:r>
              <a:rPr lang="fr-FR" sz="14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défini </a:t>
            </a:r>
            <a:r>
              <a:rPr lang="fr-FR" sz="140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par l’entreprise</a:t>
            </a:r>
            <a:r>
              <a:rPr lang="fr-FR" sz="14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.</a:t>
            </a:r>
            <a:endParaRPr lang="fr-FR" sz="1400">
              <a:latin typeface="Calibri"/>
              <a:ea typeface="Calibri"/>
              <a:cs typeface="Arial"/>
            </a:endParaRPr>
          </a:p>
        </p:txBody>
      </p:sp>
      <p:sp>
        <p:nvSpPr>
          <p:cNvPr id="2" name="Rectangle à coins arrondis 1"/>
          <p:cNvSpPr/>
          <p:nvPr/>
        </p:nvSpPr>
        <p:spPr bwMode="auto">
          <a:xfrm>
            <a:off x="5250656" y="3155422"/>
            <a:ext cx="1135788" cy="1244600"/>
          </a:xfrm>
          <a:prstGeom prst="roundRect">
            <a:avLst>
              <a:gd name="adj" fmla="val 16667"/>
            </a:avLst>
          </a:prstGeom>
          <a:noFill/>
          <a:ln w="168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348" name="ZoneTexte 15"/>
          <p:cNvSpPr txBox="1">
            <a:spLocks noChangeArrowheads="1"/>
          </p:cNvSpPr>
          <p:nvPr/>
        </p:nvSpPr>
        <p:spPr bwMode="auto">
          <a:xfrm>
            <a:off x="7262087" y="1328903"/>
            <a:ext cx="2086629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9436" tIns="29718" rIns="59436" bIns="29718">
            <a:sp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« </a:t>
            </a:r>
            <a:r>
              <a:rPr lang="fr-FR" sz="1100">
                <a:solidFill>
                  <a:srgbClr val="000000"/>
                </a:solidFill>
                <a:ea typeface="Calibri"/>
                <a:cs typeface="Arial"/>
              </a:rPr>
              <a:t>Travail bien fait</a:t>
            </a:r>
            <a:r>
              <a:rPr lang="fr-FR" sz="11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  selon les critères des travailleur.euse.s</a:t>
            </a:r>
            <a:endParaRPr/>
          </a:p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»</a:t>
            </a:r>
            <a:endParaRPr lang="fr-FR">
              <a:latin typeface="Calibri"/>
              <a:ea typeface="Calibri"/>
              <a:cs typeface="Arial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/>
          <a:stretch/>
        </p:blipFill>
        <p:spPr bwMode="auto">
          <a:xfrm>
            <a:off x="5478657" y="3256101"/>
            <a:ext cx="743205" cy="104323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/>
          <a:stretch/>
        </p:blipFill>
        <p:spPr bwMode="auto">
          <a:xfrm>
            <a:off x="5088152" y="1052124"/>
            <a:ext cx="1524213" cy="2019582"/>
          </a:xfrm>
          <a:prstGeom prst="rect">
            <a:avLst/>
          </a:prstGeom>
        </p:spPr>
      </p:pic>
      <p:sp>
        <p:nvSpPr>
          <p:cNvPr id="26" name="ZoneTexte 15"/>
          <p:cNvSpPr txBox="1">
            <a:spLocks noChangeArrowheads="1"/>
          </p:cNvSpPr>
          <p:nvPr/>
        </p:nvSpPr>
        <p:spPr bwMode="auto">
          <a:xfrm>
            <a:off x="7262087" y="4582420"/>
            <a:ext cx="2086629" cy="39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9436" tIns="29718" rIns="59436" bIns="29718">
            <a:sp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« </a:t>
            </a:r>
            <a:r>
              <a:rPr lang="fr-FR" sz="1100">
                <a:solidFill>
                  <a:srgbClr val="000000"/>
                </a:solidFill>
                <a:ea typeface="Calibri"/>
                <a:cs typeface="Arial"/>
              </a:rPr>
              <a:t>Travail bien fait</a:t>
            </a:r>
            <a:r>
              <a:rPr lang="fr-FR" sz="110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  selon les critères de l’entreprise »</a:t>
            </a:r>
            <a:endParaRPr lang="fr-FR">
              <a:latin typeface="Calibri"/>
              <a:ea typeface="Calibri"/>
              <a:cs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7883DB4-827B-0244-560B-6A0320CDDE3C}"/>
              </a:ext>
            </a:extLst>
          </p:cNvPr>
          <p:cNvSpPr txBox="1"/>
          <p:nvPr/>
        </p:nvSpPr>
        <p:spPr bwMode="auto">
          <a:xfrm>
            <a:off x="8197850" y="357536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358</Words>
  <Application>Microsoft Office PowerPoint</Application>
  <DocSecurity>0</DocSecurity>
  <PresentationFormat>Format A4 (210 x 297 mm)</PresentationFormat>
  <Paragraphs>42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Histoire et évolution des CHSCT</dc:title>
  <dc:creator>SAMBA - C.ANGELE</dc:creator>
  <cp:lastModifiedBy>RODRIGUES, Julien</cp:lastModifiedBy>
  <cp:revision>52</cp:revision>
  <dcterms:created xsi:type="dcterms:W3CDTF">2015-02-17T15:07:48Z</dcterms:created>
  <dcterms:modified xsi:type="dcterms:W3CDTF">2023-02-03T18:16:26Z</dcterms:modified>
  <dc:identifier/>
  <dc:language/>
  <cp:version/>
</cp:coreProperties>
</file>